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7" r:id="rId2"/>
    <p:sldId id="277" r:id="rId3"/>
    <p:sldId id="286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800404-4677-BA1C-444C-7AB5CC7CA24C}" name="lewis.marsh@sharpfutures.org.uk" initials="le" userId="S::urn:spo:guest#lewis.marsh@sharpfutures.org.uk::" providerId="AD"/>
  <p188:author id="{F410726F-BAAB-FD52-C3F3-94FB8A4197FC}" name="morgan.busow@sharpfutures.org.uk" initials="mo" userId="S::urn:spo:guest#morgan.busow@sharpfutures.org.uk::" providerId="AD"/>
  <p188:author id="{96B4F773-1C05-B283-E7EB-8CFF4FBF4A2B}" name="Cook, Sarah (Growth Company)" initials="" userId="S::Sarah.Cook@ourpass.info::908fefd5-607f-4ce8-b06b-47b974d0fb48" providerId="AD"/>
  <p188:author id="{A30E6E88-4226-E8D2-6CA8-2026F8E410C3}" name="Curry, Ed (Growth Company)" initials="CE(C" userId="S::Ed.Curry@growthco.uk::d4523dec-1b2a-4bd0-ab25-e6affab31448" providerId="AD"/>
  <p188:author id="{E2FE7592-B3AA-1CD9-7086-FA5EFD1BFE7F}" name="Cook, Sarah (Growth Company)" initials="CC" userId="S::sarah.cook@ourpass.info::908fefd5-607f-4ce8-b06b-47b974d0fb48" providerId="AD"/>
  <p188:author id="{46B2D99B-22F2-D195-8D1F-BFA2964E0E4A}" name="Deakin, Chloe (Growth Company)" initials="DC(C" userId="S::Chloe.Deakin@growthco.uk::5610a697-1f4f-4b14-b70a-11a8b23060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283"/>
    <a:srgbClr val="000000"/>
    <a:srgbClr val="EAD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B7BDA-216E-44E0-8F53-04312D1E1A7B}" v="27" dt="2026-04-30T07:53:59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gan.busow@sharpfutures.org.uk" userId="S::urn:spo:guest#morgan.busow@sharpfutures.org.uk::" providerId="AD" clId="Web-{DB4B8AAF-2F04-B72D-05CA-257262B4F284}"/>
    <pc:docChg chg="modSld">
      <pc:chgData name="morgan.busow@sharpfutures.org.uk" userId="S::urn:spo:guest#morgan.busow@sharpfutures.org.uk::" providerId="AD" clId="Web-{DB4B8AAF-2F04-B72D-05CA-257262B4F284}" dt="2026-04-24T10:43:38.222" v="10" actId="1076"/>
      <pc:docMkLst>
        <pc:docMk/>
      </pc:docMkLst>
      <pc:sldChg chg="addSp delSp modSp delAnim">
        <pc:chgData name="morgan.busow@sharpfutures.org.uk" userId="S::urn:spo:guest#morgan.busow@sharpfutures.org.uk::" providerId="AD" clId="Web-{DB4B8AAF-2F04-B72D-05CA-257262B4F284}" dt="2026-04-24T10:43:38.222" v="10" actId="1076"/>
        <pc:sldMkLst>
          <pc:docMk/>
          <pc:sldMk cId="1664295613" sldId="277"/>
        </pc:sldMkLst>
        <pc:picChg chg="add mod">
          <ac:chgData name="morgan.busow@sharpfutures.org.uk" userId="S::urn:spo:guest#morgan.busow@sharpfutures.org.uk::" providerId="AD" clId="Web-{DB4B8AAF-2F04-B72D-05CA-257262B4F284}" dt="2026-04-24T10:43:38.222" v="10" actId="1076"/>
          <ac:picMkLst>
            <pc:docMk/>
            <pc:sldMk cId="1664295613" sldId="277"/>
            <ac:picMk id="3" creationId="{FE920335-D5E2-9F55-7C7E-28A2744A255A}"/>
          </ac:picMkLst>
        </pc:picChg>
      </pc:sldChg>
    </pc:docChg>
  </pc:docChgLst>
  <pc:docChgLst>
    <pc:chgData name="Cook, Sarah (Growth Company)" userId="908fefd5-607f-4ce8-b06b-47b974d0fb48" providerId="ADAL" clId="{8C49CDD9-4151-4F1E-A614-2239C0012674}"/>
    <pc:docChg chg="custSel modSld">
      <pc:chgData name="Cook, Sarah (Growth Company)" userId="908fefd5-607f-4ce8-b06b-47b974d0fb48" providerId="ADAL" clId="{8C49CDD9-4151-4F1E-A614-2239C0012674}" dt="2026-04-30T07:55:39.874" v="37" actId="478"/>
      <pc:docMkLst>
        <pc:docMk/>
      </pc:docMkLst>
      <pc:sldChg chg="modSp">
        <pc:chgData name="Cook, Sarah (Growth Company)" userId="908fefd5-607f-4ce8-b06b-47b974d0fb48" providerId="ADAL" clId="{8C49CDD9-4151-4F1E-A614-2239C0012674}" dt="2026-04-30T07:15:39.747" v="22"/>
        <pc:sldMkLst>
          <pc:docMk/>
          <pc:sldMk cId="1664295613" sldId="277"/>
        </pc:sldMkLst>
        <pc:picChg chg="mod">
          <ac:chgData name="Cook, Sarah (Growth Company)" userId="908fefd5-607f-4ce8-b06b-47b974d0fb48" providerId="ADAL" clId="{8C49CDD9-4151-4F1E-A614-2239C0012674}" dt="2026-04-30T07:15:39.747" v="22"/>
          <ac:picMkLst>
            <pc:docMk/>
            <pc:sldMk cId="1664295613" sldId="277"/>
            <ac:picMk id="3" creationId="{FE920335-D5E2-9F55-7C7E-28A2744A255A}"/>
          </ac:picMkLst>
        </pc:picChg>
      </pc:sldChg>
      <pc:sldChg chg="addSp modSp mod">
        <pc:chgData name="Cook, Sarah (Growth Company)" userId="908fefd5-607f-4ce8-b06b-47b974d0fb48" providerId="ADAL" clId="{8C49CDD9-4151-4F1E-A614-2239C0012674}" dt="2026-04-23T08:47:02.520" v="21" actId="20577"/>
        <pc:sldMkLst>
          <pc:docMk/>
          <pc:sldMk cId="2870464371" sldId="286"/>
        </pc:sldMkLst>
        <pc:spChg chg="add mod ord">
          <ac:chgData name="Cook, Sarah (Growth Company)" userId="908fefd5-607f-4ce8-b06b-47b974d0fb48" providerId="ADAL" clId="{8C49CDD9-4151-4F1E-A614-2239C0012674}" dt="2026-04-23T08:45:47.171" v="17" actId="1076"/>
          <ac:spMkLst>
            <pc:docMk/>
            <pc:sldMk cId="2870464371" sldId="286"/>
            <ac:spMk id="5" creationId="{52FA9F46-0459-1C69-DBDD-461DC75C09B7}"/>
          </ac:spMkLst>
        </pc:spChg>
        <pc:spChg chg="mod">
          <ac:chgData name="Cook, Sarah (Growth Company)" userId="908fefd5-607f-4ce8-b06b-47b974d0fb48" providerId="ADAL" clId="{8C49CDD9-4151-4F1E-A614-2239C0012674}" dt="2026-04-23T08:47:02.520" v="21" actId="20577"/>
          <ac:spMkLst>
            <pc:docMk/>
            <pc:sldMk cId="2870464371" sldId="286"/>
            <ac:spMk id="6" creationId="{CA3D2AAB-FA1D-B49B-7E37-AC27C6B175B5}"/>
          </ac:spMkLst>
        </pc:spChg>
        <pc:spChg chg="mod">
          <ac:chgData name="Cook, Sarah (Growth Company)" userId="908fefd5-607f-4ce8-b06b-47b974d0fb48" providerId="ADAL" clId="{8C49CDD9-4151-4F1E-A614-2239C0012674}" dt="2026-04-23T08:45:24.783" v="15" actId="14100"/>
          <ac:spMkLst>
            <pc:docMk/>
            <pc:sldMk cId="2870464371" sldId="286"/>
            <ac:spMk id="7" creationId="{2D61CF38-0F98-E0A6-9032-9ED2B417C68F}"/>
          </ac:spMkLst>
        </pc:spChg>
        <pc:spChg chg="add mod">
          <ac:chgData name="Cook, Sarah (Growth Company)" userId="908fefd5-607f-4ce8-b06b-47b974d0fb48" providerId="ADAL" clId="{8C49CDD9-4151-4F1E-A614-2239C0012674}" dt="2026-04-23T08:44:59.591" v="11" actId="14100"/>
          <ac:spMkLst>
            <pc:docMk/>
            <pc:sldMk cId="2870464371" sldId="286"/>
            <ac:spMk id="12" creationId="{1230CA6E-BF9C-C78D-2890-3E9E900E1408}"/>
          </ac:spMkLst>
        </pc:spChg>
        <pc:spChg chg="mod">
          <ac:chgData name="Cook, Sarah (Growth Company)" userId="908fefd5-607f-4ce8-b06b-47b974d0fb48" providerId="ADAL" clId="{8C49CDD9-4151-4F1E-A614-2239C0012674}" dt="2026-04-23T08:46:34.965" v="20" actId="14100"/>
          <ac:spMkLst>
            <pc:docMk/>
            <pc:sldMk cId="2870464371" sldId="286"/>
            <ac:spMk id="23" creationId="{4BDA1501-78A0-198C-B940-D15795DEB526}"/>
          </ac:spMkLst>
        </pc:spChg>
        <pc:spChg chg="mod">
          <ac:chgData name="Cook, Sarah (Growth Company)" userId="908fefd5-607f-4ce8-b06b-47b974d0fb48" providerId="ADAL" clId="{8C49CDD9-4151-4F1E-A614-2239C0012674}" dt="2026-04-23T08:46:03.726" v="19" actId="6549"/>
          <ac:spMkLst>
            <pc:docMk/>
            <pc:sldMk cId="2870464371" sldId="286"/>
            <ac:spMk id="27" creationId="{85AF60DA-9A82-6BE9-F14A-8315D23A7AF7}"/>
          </ac:spMkLst>
        </pc:spChg>
      </pc:sldChg>
      <pc:sldChg chg="addSp delSp modSp mod">
        <pc:chgData name="Cook, Sarah (Growth Company)" userId="908fefd5-607f-4ce8-b06b-47b974d0fb48" providerId="ADAL" clId="{8C49CDD9-4151-4F1E-A614-2239C0012674}" dt="2026-04-30T07:55:39.874" v="37" actId="478"/>
        <pc:sldMkLst>
          <pc:docMk/>
          <pc:sldMk cId="3028486676" sldId="287"/>
        </pc:sldMkLst>
        <pc:spChg chg="del mod">
          <ac:chgData name="Cook, Sarah (Growth Company)" userId="908fefd5-607f-4ce8-b06b-47b974d0fb48" providerId="ADAL" clId="{8C49CDD9-4151-4F1E-A614-2239C0012674}" dt="2026-04-30T07:55:39.874" v="37" actId="478"/>
          <ac:spMkLst>
            <pc:docMk/>
            <pc:sldMk cId="3028486676" sldId="287"/>
            <ac:spMk id="2" creationId="{3FFA1EC8-AB21-371F-4ABC-45185208420F}"/>
          </ac:spMkLst>
        </pc:spChg>
        <pc:spChg chg="add mod">
          <ac:chgData name="Cook, Sarah (Growth Company)" userId="908fefd5-607f-4ce8-b06b-47b974d0fb48" providerId="ADAL" clId="{8C49CDD9-4151-4F1E-A614-2239C0012674}" dt="2026-04-30T07:55:28.559" v="35" actId="1076"/>
          <ac:spMkLst>
            <pc:docMk/>
            <pc:sldMk cId="3028486676" sldId="287"/>
            <ac:spMk id="3" creationId="{A2A79F07-C1FD-4113-0694-0ADAB6E35590}"/>
          </ac:spMkLst>
        </pc:spChg>
        <pc:picChg chg="del mod">
          <ac:chgData name="Cook, Sarah (Growth Company)" userId="908fefd5-607f-4ce8-b06b-47b974d0fb48" providerId="ADAL" clId="{8C49CDD9-4151-4F1E-A614-2239C0012674}" dt="2026-04-30T07:55:38.264" v="36" actId="478"/>
          <ac:picMkLst>
            <pc:docMk/>
            <pc:sldMk cId="3028486676" sldId="287"/>
            <ac:picMk id="7" creationId="{493B8503-0EBE-34CD-9387-782959A4AEEF}"/>
          </ac:picMkLst>
        </pc:picChg>
        <pc:picChg chg="mod">
          <ac:chgData name="Cook, Sarah (Growth Company)" userId="908fefd5-607f-4ce8-b06b-47b974d0fb48" providerId="ADAL" clId="{8C49CDD9-4151-4F1E-A614-2239C0012674}" dt="2026-04-30T07:53:35.817" v="23" actId="1076"/>
          <ac:picMkLst>
            <pc:docMk/>
            <pc:sldMk cId="3028486676" sldId="287"/>
            <ac:picMk id="8" creationId="{5204EE19-4B49-069A-6926-5D2DEE696A85}"/>
          </ac:picMkLst>
        </pc:picChg>
      </pc:sldChg>
    </pc:docChg>
  </pc:docChgLst>
  <pc:docChgLst>
    <pc:chgData name="tom.clarke@sharpfutures.org.uk" userId="S::urn:spo:guest#tom.clarke@sharpfutures.org.uk::" providerId="AD" clId="Web-{DFD52296-E0F7-2C92-A6B5-2B1A2C587AF1}"/>
    <pc:docChg chg="modSld">
      <pc:chgData name="tom.clarke@sharpfutures.org.uk" userId="S::urn:spo:guest#tom.clarke@sharpfutures.org.uk::" providerId="AD" clId="Web-{DFD52296-E0F7-2C92-A6B5-2B1A2C587AF1}" dt="2026-04-23T08:32:58.631" v="9" actId="1076"/>
      <pc:docMkLst>
        <pc:docMk/>
      </pc:docMkLst>
      <pc:sldChg chg="modSp">
        <pc:chgData name="tom.clarke@sharpfutures.org.uk" userId="S::urn:spo:guest#tom.clarke@sharpfutures.org.uk::" providerId="AD" clId="Web-{DFD52296-E0F7-2C92-A6B5-2B1A2C587AF1}" dt="2026-04-23T08:31:53.520" v="5" actId="1076"/>
        <pc:sldMkLst>
          <pc:docMk/>
          <pc:sldMk cId="1664295613" sldId="277"/>
        </pc:sldMkLst>
        <pc:spChg chg="mod">
          <ac:chgData name="tom.clarke@sharpfutures.org.uk" userId="S::urn:spo:guest#tom.clarke@sharpfutures.org.uk::" providerId="AD" clId="Web-{DFD52296-E0F7-2C92-A6B5-2B1A2C587AF1}" dt="2026-04-23T08:31:48.973" v="4" actId="1076"/>
          <ac:spMkLst>
            <pc:docMk/>
            <pc:sldMk cId="1664295613" sldId="277"/>
            <ac:spMk id="2" creationId="{C1D517EB-40A1-2767-229D-B2109ED19FBA}"/>
          </ac:spMkLst>
        </pc:spChg>
        <pc:picChg chg="mod">
          <ac:chgData name="tom.clarke@sharpfutures.org.uk" userId="S::urn:spo:guest#tom.clarke@sharpfutures.org.uk::" providerId="AD" clId="Web-{DFD52296-E0F7-2C92-A6B5-2B1A2C587AF1}" dt="2026-04-23T08:31:53.520" v="5" actId="1076"/>
          <ac:picMkLst>
            <pc:docMk/>
            <pc:sldMk cId="1664295613" sldId="277"/>
            <ac:picMk id="7" creationId="{A9AC7B1C-4026-4342-01D3-EE85A3DE9730}"/>
          </ac:picMkLst>
        </pc:picChg>
      </pc:sldChg>
      <pc:sldChg chg="modSp">
        <pc:chgData name="tom.clarke@sharpfutures.org.uk" userId="S::urn:spo:guest#tom.clarke@sharpfutures.org.uk::" providerId="AD" clId="Web-{DFD52296-E0F7-2C92-A6B5-2B1A2C587AF1}" dt="2026-04-23T08:32:58.631" v="9" actId="1076"/>
        <pc:sldMkLst>
          <pc:docMk/>
          <pc:sldMk cId="2870464371" sldId="286"/>
        </pc:sldMkLst>
        <pc:spChg chg="mod">
          <ac:chgData name="tom.clarke@sharpfutures.org.uk" userId="S::urn:spo:guest#tom.clarke@sharpfutures.org.uk::" providerId="AD" clId="Web-{DFD52296-E0F7-2C92-A6B5-2B1A2C587AF1}" dt="2026-04-23T08:32:28.130" v="7" actId="20577"/>
          <ac:spMkLst>
            <pc:docMk/>
            <pc:sldMk cId="2870464371" sldId="286"/>
            <ac:spMk id="6" creationId="{CA3D2AAB-FA1D-B49B-7E37-AC27C6B175B5}"/>
          </ac:spMkLst>
        </pc:spChg>
        <pc:picChg chg="mod">
          <ac:chgData name="tom.clarke@sharpfutures.org.uk" userId="S::urn:spo:guest#tom.clarke@sharpfutures.org.uk::" providerId="AD" clId="Web-{DFD52296-E0F7-2C92-A6B5-2B1A2C587AF1}" dt="2026-04-23T08:32:58.631" v="9" actId="1076"/>
          <ac:picMkLst>
            <pc:docMk/>
            <pc:sldMk cId="2870464371" sldId="286"/>
            <ac:picMk id="11" creationId="{E4CE651C-983D-CE10-4A7C-BA2D996B6DD7}"/>
          </ac:picMkLst>
        </pc:picChg>
      </pc:sldChg>
    </pc:docChg>
  </pc:docChgLst>
  <pc:docChgLst>
    <pc:chgData name="tom.clarke@sharpfutures.org.uk" userId="S::urn:spo:guest#tom.clarke@sharpfutures.org.uk::" providerId="AD" clId="Web-{9B2AFABE-7BF3-5FDF-DC77-62F3AEB4B9EC}"/>
    <pc:docChg chg="modSld">
      <pc:chgData name="tom.clarke@sharpfutures.org.uk" userId="S::urn:spo:guest#tom.clarke@sharpfutures.org.uk::" providerId="AD" clId="Web-{9B2AFABE-7BF3-5FDF-DC77-62F3AEB4B9EC}" dt="2026-04-24T08:46:59.891" v="0" actId="20577"/>
      <pc:docMkLst>
        <pc:docMk/>
      </pc:docMkLst>
      <pc:sldChg chg="modSp">
        <pc:chgData name="tom.clarke@sharpfutures.org.uk" userId="S::urn:spo:guest#tom.clarke@sharpfutures.org.uk::" providerId="AD" clId="Web-{9B2AFABE-7BF3-5FDF-DC77-62F3AEB4B9EC}" dt="2026-04-24T08:46:59.891" v="0" actId="20577"/>
        <pc:sldMkLst>
          <pc:docMk/>
          <pc:sldMk cId="2870464371" sldId="286"/>
        </pc:sldMkLst>
        <pc:spChg chg="mod">
          <ac:chgData name="tom.clarke@sharpfutures.org.uk" userId="S::urn:spo:guest#tom.clarke@sharpfutures.org.uk::" providerId="AD" clId="Web-{9B2AFABE-7BF3-5FDF-DC77-62F3AEB4B9EC}" dt="2026-04-24T08:46:59.891" v="0" actId="20577"/>
          <ac:spMkLst>
            <pc:docMk/>
            <pc:sldMk cId="2870464371" sldId="286"/>
            <ac:spMk id="6" creationId="{CA3D2AAB-FA1D-B49B-7E37-AC27C6B175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3138B-C19F-4FCA-97D0-2D3361CC377C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7A005-74D6-4BDF-9E0F-8339CA250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249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m4pjQWH7LQ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Please deliver this presentation to your Year 11 students before they officially leave school</a:t>
            </a:r>
          </a:p>
          <a:p>
            <a:endParaRPr lang="en-GB" dirty="0"/>
          </a:p>
          <a:p>
            <a:r>
              <a:rPr lang="en-GB" dirty="0"/>
              <a:t>The ‘Our Pass Applications 2026 - Schools Briefing Pack’ provides additional information and resources to enable you to inform your students about applying for Our Pass and support them with their applications.</a:t>
            </a:r>
          </a:p>
          <a:p>
            <a:endParaRPr lang="en-GB" dirty="0"/>
          </a:p>
          <a:p>
            <a:r>
              <a:rPr lang="en-GB" dirty="0"/>
              <a:t>Page 4 explains what Our Pass is, who’s eligible for Our Pass, and how they can apply.</a:t>
            </a:r>
          </a:p>
          <a:p>
            <a:endParaRPr lang="en-GB" dirty="0"/>
          </a:p>
          <a:p>
            <a:r>
              <a:rPr lang="en-GB" dirty="0"/>
              <a:t>Page 9 explains what your school can do to support your students with their applications.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7A005-74D6-4BDF-9E0F-8339CA2500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68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Before showing this film, please check the hyperlink to our You Tube channel works and change the playback Quality setting to HD.</a:t>
            </a:r>
          </a:p>
          <a:p>
            <a:endParaRPr lang="en-GB" dirty="0"/>
          </a:p>
          <a:p>
            <a:r>
              <a:rPr lang="en-GB" dirty="0"/>
              <a:t>You can also switch on the Subtitles if this will be beneficial.</a:t>
            </a:r>
          </a:p>
          <a:p>
            <a:endParaRPr lang="en-GB" dirty="0"/>
          </a:p>
          <a:p>
            <a:r>
              <a:rPr lang="en-GB" dirty="0"/>
              <a:t>The video can also be found here</a:t>
            </a:r>
            <a:r>
              <a:rPr lang="en-GB"/>
              <a:t>: </a:t>
            </a:r>
            <a:r>
              <a:rPr lang="en-GB" sz="120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https://youtu.be/Jm4pjQWH7LQ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7A005-74D6-4BDF-9E0F-8339CA2500B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87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Please talk through the application timeline.</a:t>
            </a:r>
          </a:p>
          <a:p>
            <a:endParaRPr lang="en-GB"/>
          </a:p>
          <a:p>
            <a:r>
              <a:rPr lang="en-GB"/>
              <a:t>Highlight that by applying early any issues with a student's application can be addressed before the August rush to ensure their Our Pass is ready to be used on the 1</a:t>
            </a:r>
            <a:r>
              <a:rPr lang="en-GB" baseline="30000"/>
              <a:t>st</a:t>
            </a:r>
            <a:r>
              <a:rPr lang="en-GB"/>
              <a:t> September.</a:t>
            </a:r>
          </a:p>
          <a:p>
            <a:endParaRPr lang="en-GB"/>
          </a:p>
          <a:p>
            <a:r>
              <a:rPr lang="en-GB"/>
              <a:t>Highlight how the school can support your students with their applications, providing they apply before the end of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7A005-74D6-4BDF-9E0F-8339CA2500B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21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3A10E-CDC5-C5C2-37C9-FD56E6179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0483B-811C-739E-A0CE-DD8DD68C8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3069B-625E-D71B-ED9F-A19123755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BE5ED-200B-0BA2-50E7-7B9CA26D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15974-9B37-A4E7-A1D8-028B1E9A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05539-7FC7-8CFF-E59B-59EEC4000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FECE1F-DB6B-BB75-104C-3644FA354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1FFD-F816-F420-5E91-98B24B969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3BBA3-C8DF-FAFF-B13B-18E3D7FA1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A3634-B4DD-706C-25B9-2EB62E029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07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842A13-23FB-A895-5945-B822F47A34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B7087-B471-C8C7-AC55-45ECF073D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13414-E758-D833-B37B-8F62A3D56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D7168-A223-A38F-7229-C5DF3B3E1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446E7-CCF5-BD0F-186F-9FBDB9D56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80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CC7E6-7211-A629-10FC-D4CE3C1D1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9DC52-5C84-E398-7C4E-77BA6E0F3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4BFED-068F-D9C3-7532-85AE6FE1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AB884-FE09-571E-50F8-406D5C90E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F3D6D-F344-3640-0D61-6CABA37F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74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40DD1-0AA7-D2B9-F817-5B4291CCD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80676-4CB6-B7CD-4962-49624045F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96A6C-AEF6-C435-522B-C4536BD0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E92C5-0883-B24C-01BB-AC740442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25DF4-9098-06CC-7419-693EA514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89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47CFF-14A0-11D7-BC1D-4D1EFB616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B0828-4D56-90D4-8FB5-F8D4E9964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1F598-ACFE-A4F3-C7B9-239FAFD3A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1B862-B0E1-0667-B0C5-0080EFD1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DB4393-5E89-2490-952E-E69095A0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53DCAD-0BCE-203C-2915-0EA3A20C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57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927E-8334-6995-3349-C923C4B49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99660-ED8A-4932-5BB1-EAD6FA0CD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FB1B7-347B-1471-09E6-ECB1CB9ED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9D6B9B-9712-FED6-A106-A457A0238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4CBA21-0265-4CE2-21A8-BEC8D3369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BBFB3-560C-B4C1-A82B-975B572B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48358F-4C9E-99F6-85C2-D45ADD0DB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DE925B-BF32-6708-D741-EDB08DFA6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0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64A5-18D5-B5E4-47A2-F3C313374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C2997A-A815-173E-D289-02466EA8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62772-C645-A8B8-0A0E-A4E62C22F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E9EB1C-1FC3-A196-051D-C0468B25E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58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8A3D7C-A766-AE43-B9D8-6B587917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886333-C687-8E99-FBFC-40B21ACB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10A8C-FC52-9BDE-C60D-E744D503D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20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F81D9-36FF-8FDF-CB8C-741D20FD5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7E90D-4FE1-8DCA-D751-D27F23C82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72BB1-0952-5681-B117-0A25419D7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B296D-9410-A95B-FC54-2898B74C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92640-AB14-80ED-6BC4-87EF9307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2BC6A-07CD-731D-0A08-4C158054E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5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82799-73E8-8B49-A7B0-856770AD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0C6A2D-5830-7A36-ED3F-5CE15654C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C4C70-E823-6F93-2DCB-537FCDE1D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828F2-0D3B-2078-DD69-6E30CD61E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33723-F187-B3B8-B825-A25C8D61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0ED30-4222-0DEF-D5E4-71622033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631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375D4-7308-19E4-55DC-BFD5BFC98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776B4-657F-2C3B-F139-F535068D8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64467-96FF-C1A9-3764-638BBBE99F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26A54-68BF-416F-80FC-191F302ABBC6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9CA84-834C-3F47-9F51-2C65DF58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22980-B430-91FF-2D1B-A85C9AF62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93BE-8D72-4B1B-B0E3-4EB61C9CD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8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s://youtu.be/Jm4pjQWH7LQ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8ECF6-1BFC-62DA-1870-BB84BE38A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DEA0F1-BFE2-9D25-952A-3DA09C9EC11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 descr="A logo of a camera&#10;&#10;Description automatically generated">
            <a:extLst>
              <a:ext uri="{FF2B5EF4-FFF2-40B4-BE49-F238E27FC236}">
                <a16:creationId xmlns:a16="http://schemas.microsoft.com/office/drawing/2014/main" id="{5204EE19-4B49-069A-6926-5D2DEE696A8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5137" y="5570711"/>
            <a:ext cx="3254076" cy="10671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A79F07-C1FD-4113-0694-0ADAB6E35590}"/>
              </a:ext>
            </a:extLst>
          </p:cNvPr>
          <p:cNvSpPr txBox="1"/>
          <p:nvPr/>
        </p:nvSpPr>
        <p:spPr>
          <a:xfrm>
            <a:off x="4865117" y="3234695"/>
            <a:ext cx="20465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  <a:latin typeface="Montserrat" panose="00000500000000000000" pitchFamily="2" charset="0"/>
              </a:rPr>
              <a:t>More than just a bus pass</a:t>
            </a:r>
          </a:p>
        </p:txBody>
      </p:sp>
    </p:spTree>
    <p:extLst>
      <p:ext uri="{BB962C8B-B14F-4D97-AF65-F5344CB8AC3E}">
        <p14:creationId xmlns:p14="http://schemas.microsoft.com/office/powerpoint/2010/main" val="3028486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A76D8-1584-EB59-468C-BA88682B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D517EB-40A1-2767-229D-B2109ED19FBA}"/>
              </a:ext>
            </a:extLst>
          </p:cNvPr>
          <p:cNvSpPr txBox="1"/>
          <p:nvPr/>
        </p:nvSpPr>
        <p:spPr>
          <a:xfrm>
            <a:off x="200201" y="32753"/>
            <a:ext cx="68632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b="1">
                <a:solidFill>
                  <a:srgbClr val="702283"/>
                </a:solidFill>
                <a:latin typeface="Avenir Next LT Pro"/>
                <a:ea typeface="MS Gothic"/>
              </a:rPr>
              <a:t>More than just a bus pass… </a:t>
            </a:r>
            <a:endParaRPr lang="en-GB" sz="3600" b="1">
              <a:solidFill>
                <a:srgbClr val="702283"/>
              </a:solidFill>
              <a:latin typeface="Avenir Next LT Pro" panose="020B0504020202020204" pitchFamily="34" charset="0"/>
              <a:ea typeface="MS Gothic" panose="020B0609070205080204" pitchFamily="49" charset="-128"/>
            </a:endParaRPr>
          </a:p>
        </p:txBody>
      </p:sp>
      <p:pic>
        <p:nvPicPr>
          <p:cNvPr id="7" name="Picture 6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A9AC7B1C-4026-4342-01D3-EE85A3DE97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4175" y="153258"/>
            <a:ext cx="2659149" cy="532500"/>
          </a:xfrm>
          <a:prstGeom prst="rect">
            <a:avLst/>
          </a:prstGeom>
        </p:spPr>
      </p:pic>
      <p:pic>
        <p:nvPicPr>
          <p:cNvPr id="6" name="Picture 5" descr="A purple square with white dots&#10;&#10;Description automatically generated">
            <a:extLst>
              <a:ext uri="{FF2B5EF4-FFF2-40B4-BE49-F238E27FC236}">
                <a16:creationId xmlns:a16="http://schemas.microsoft.com/office/drawing/2014/main" id="{853A6FC1-9736-F8A1-525E-A7BD954F86D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52249"/>
            <a:ext cx="12213771" cy="403291"/>
          </a:xfrm>
          <a:prstGeom prst="rect">
            <a:avLst/>
          </a:prstGeom>
        </p:spPr>
      </p:pic>
      <p:pic>
        <p:nvPicPr>
          <p:cNvPr id="3" name="Picture 2" descr="A group of people posing for a photo&#10;&#10;AI-generated content may be incorrect.">
            <a:hlinkClick r:id="rId5"/>
            <a:extLst>
              <a:ext uri="{FF2B5EF4-FFF2-40B4-BE49-F238E27FC236}">
                <a16:creationId xmlns:a16="http://schemas.microsoft.com/office/drawing/2014/main" id="{FE920335-D5E2-9F55-7C7E-28A2744A255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7776" y="797607"/>
            <a:ext cx="9784935" cy="550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29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6E8D1-0823-F612-2B09-E8AC9DB0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CFA851-6516-CFDE-4A39-6ADBEA800B61}"/>
              </a:ext>
            </a:extLst>
          </p:cNvPr>
          <p:cNvSpPr/>
          <p:nvPr/>
        </p:nvSpPr>
        <p:spPr>
          <a:xfrm>
            <a:off x="1786759" y="1365337"/>
            <a:ext cx="1908419" cy="325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CEE6A6-9D62-7639-38EB-2DCF40FF6117}"/>
              </a:ext>
            </a:extLst>
          </p:cNvPr>
          <p:cNvSpPr txBox="1"/>
          <p:nvPr/>
        </p:nvSpPr>
        <p:spPr>
          <a:xfrm>
            <a:off x="1786758" y="1401497"/>
            <a:ext cx="181974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>
                <a:solidFill>
                  <a:srgbClr val="6F2C91"/>
                </a:solidFill>
                <a:latin typeface="Montserrat" pitchFamily="2" charset="77"/>
              </a:rPr>
              <a:t>From 19/05/25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CE651C-983D-CE10-4A7C-BA2D996B6DD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6" y="-39570"/>
            <a:ext cx="12192000" cy="63149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D61CF38-0F98-E0A6-9032-9ED2B417C68F}"/>
              </a:ext>
            </a:extLst>
          </p:cNvPr>
          <p:cNvSpPr/>
          <p:nvPr/>
        </p:nvSpPr>
        <p:spPr>
          <a:xfrm>
            <a:off x="5955854" y="1346190"/>
            <a:ext cx="1895416" cy="325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589555-8153-EEA8-0DB9-B52F410D269B}"/>
              </a:ext>
            </a:extLst>
          </p:cNvPr>
          <p:cNvSpPr/>
          <p:nvPr/>
        </p:nvSpPr>
        <p:spPr>
          <a:xfrm>
            <a:off x="8827732" y="1401496"/>
            <a:ext cx="1895781" cy="2895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3D2AAB-FA1D-B49B-7E37-AC27C6B175B5}"/>
              </a:ext>
            </a:extLst>
          </p:cNvPr>
          <p:cNvSpPr txBox="1"/>
          <p:nvPr/>
        </p:nvSpPr>
        <p:spPr>
          <a:xfrm>
            <a:off x="6011724" y="1354495"/>
            <a:ext cx="1895781" cy="3539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700" b="1">
                <a:solidFill>
                  <a:srgbClr val="6F2C91"/>
                </a:solidFill>
                <a:latin typeface="Montserrat"/>
              </a:rPr>
              <a:t>From 1/9/26</a:t>
            </a:r>
            <a:endParaRPr lang="en-US" sz="1700" b="1">
              <a:solidFill>
                <a:srgbClr val="6F2C91"/>
              </a:solidFill>
              <a:latin typeface="Montserrat" pitchFamily="2" charset="77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0CECC8-A976-6353-6038-98E65FFE3A7B}"/>
              </a:ext>
            </a:extLst>
          </p:cNvPr>
          <p:cNvSpPr/>
          <p:nvPr/>
        </p:nvSpPr>
        <p:spPr>
          <a:xfrm>
            <a:off x="1786759" y="1801099"/>
            <a:ext cx="1603967" cy="973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DA1501-78A0-198C-B940-D15795DEB526}"/>
              </a:ext>
            </a:extLst>
          </p:cNvPr>
          <p:cNvSpPr/>
          <p:nvPr/>
        </p:nvSpPr>
        <p:spPr>
          <a:xfrm>
            <a:off x="1786759" y="2973261"/>
            <a:ext cx="4035972" cy="725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D13FBE-BE31-F729-43D5-0430DD241C9E}"/>
              </a:ext>
            </a:extLst>
          </p:cNvPr>
          <p:cNvSpPr/>
          <p:nvPr/>
        </p:nvSpPr>
        <p:spPr>
          <a:xfrm>
            <a:off x="1786759" y="3999024"/>
            <a:ext cx="4035972" cy="1086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16E9D92-B389-423E-8937-7B8F8D6C6227}"/>
              </a:ext>
            </a:extLst>
          </p:cNvPr>
          <p:cNvSpPr/>
          <p:nvPr/>
        </p:nvSpPr>
        <p:spPr>
          <a:xfrm>
            <a:off x="1834847" y="5414732"/>
            <a:ext cx="4035972" cy="8941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E6E24EE-EC17-3EBD-8631-FF6D6A09B9A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31218" y="1872559"/>
            <a:ext cx="688298" cy="55939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AF5C8DD-CDFD-81C0-47DF-DAE4FCFB5F16}"/>
              </a:ext>
            </a:extLst>
          </p:cNvPr>
          <p:cNvSpPr txBox="1"/>
          <p:nvPr/>
        </p:nvSpPr>
        <p:spPr>
          <a:xfrm>
            <a:off x="1823173" y="2390435"/>
            <a:ext cx="282239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>
                <a:solidFill>
                  <a:srgbClr val="702283"/>
                </a:solidFill>
                <a:effectLst/>
                <a:latin typeface="Montserrat" pitchFamily="2" charset="77"/>
              </a:rPr>
              <a:t>Year 11 application window opens</a:t>
            </a:r>
            <a:endParaRPr lang="en-US" sz="1000">
              <a:solidFill>
                <a:srgbClr val="702283"/>
              </a:solidFill>
              <a:latin typeface="Montserrat" pitchFamily="2" charset="7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AF60DA-9A82-6BE9-F14A-8315D23A7AF7}"/>
              </a:ext>
            </a:extLst>
          </p:cNvPr>
          <p:cNvSpPr txBox="1"/>
          <p:nvPr/>
        </p:nvSpPr>
        <p:spPr>
          <a:xfrm>
            <a:off x="1786759" y="2995828"/>
            <a:ext cx="392035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>
                <a:solidFill>
                  <a:srgbClr val="702283"/>
                </a:solidFill>
                <a:latin typeface="Montserrat" pitchFamily="2" charset="77"/>
              </a:rPr>
              <a:t>A</a:t>
            </a: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pply for Our Pass from 5/5/26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258299-8AE2-8325-3710-68246F600DC6}"/>
              </a:ext>
            </a:extLst>
          </p:cNvPr>
          <p:cNvSpPr txBox="1"/>
          <p:nvPr/>
        </p:nvSpPr>
        <p:spPr>
          <a:xfrm>
            <a:off x="1786759" y="3988143"/>
            <a:ext cx="392035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A smartphone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An email address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Proof of date of birth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Proof that </a:t>
            </a:r>
            <a:r>
              <a:rPr lang="en-GB" sz="1000">
                <a:solidFill>
                  <a:srgbClr val="702283"/>
                </a:solidFill>
                <a:latin typeface="Montserrat" pitchFamily="2" charset="77"/>
              </a:rPr>
              <a:t>you</a:t>
            </a: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 live in Greater Manchester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A valid payment card (so that </a:t>
            </a:r>
            <a:r>
              <a:rPr lang="en-GB" sz="1000">
                <a:solidFill>
                  <a:srgbClr val="702283"/>
                </a:solidFill>
                <a:latin typeface="Montserrat" pitchFamily="2" charset="77"/>
              </a:rPr>
              <a:t>you</a:t>
            </a:r>
            <a:r>
              <a:rPr lang="en-GB" sz="1000" b="0" i="0">
                <a:solidFill>
                  <a:srgbClr val="702283"/>
                </a:solidFill>
                <a:effectLst/>
                <a:latin typeface="Montserrat" pitchFamily="2" charset="77"/>
              </a:rPr>
              <a:t> can pay the one-off £10 administration fee – this can be your parents or carers card with their permission)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DD5B0C2-3D6A-6784-7431-520BC87ACA79}"/>
              </a:ext>
            </a:extLst>
          </p:cNvPr>
          <p:cNvSpPr txBox="1"/>
          <p:nvPr/>
        </p:nvSpPr>
        <p:spPr>
          <a:xfrm>
            <a:off x="1757648" y="5414732"/>
            <a:ext cx="39494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>
                <a:solidFill>
                  <a:srgbClr val="702283"/>
                </a:solidFill>
                <a:latin typeface="Montserrat" pitchFamily="2" charset="77"/>
              </a:rPr>
              <a:t>Your school can help confirm your eligibility for Our Pass if you don’t have these documents</a:t>
            </a:r>
            <a:endParaRPr lang="en-US" sz="1000">
              <a:solidFill>
                <a:srgbClr val="702283"/>
              </a:solidFill>
              <a:latin typeface="Montserrat" pitchFamily="2" charset="77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CE05943-62E2-F4CD-F3D1-898C88E34BDF}"/>
              </a:ext>
            </a:extLst>
          </p:cNvPr>
          <p:cNvSpPr/>
          <p:nvPr/>
        </p:nvSpPr>
        <p:spPr>
          <a:xfrm>
            <a:off x="6022428" y="1832964"/>
            <a:ext cx="1524000" cy="973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F8ED31-4BDA-21CD-3A72-9EA0EB2DC31D}"/>
              </a:ext>
            </a:extLst>
          </p:cNvPr>
          <p:cNvSpPr/>
          <p:nvPr/>
        </p:nvSpPr>
        <p:spPr>
          <a:xfrm>
            <a:off x="5945024" y="2966868"/>
            <a:ext cx="2140934" cy="702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744CDA4-164A-2981-172F-0789D6C758DB}"/>
              </a:ext>
            </a:extLst>
          </p:cNvPr>
          <p:cNvSpPr/>
          <p:nvPr/>
        </p:nvSpPr>
        <p:spPr>
          <a:xfrm>
            <a:off x="8806604" y="2995828"/>
            <a:ext cx="2140934" cy="702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55970E-DC5C-A7AD-2D67-5F86BD1BF853}"/>
              </a:ext>
            </a:extLst>
          </p:cNvPr>
          <p:cNvSpPr/>
          <p:nvPr/>
        </p:nvSpPr>
        <p:spPr>
          <a:xfrm>
            <a:off x="8893341" y="1873373"/>
            <a:ext cx="2140934" cy="935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48ED6AA-6CD9-FC8D-DC3B-3BCD2116B09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22428" y="1830708"/>
            <a:ext cx="610791" cy="537776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C12F160C-4943-3322-C35E-FE7698B6254F}"/>
              </a:ext>
            </a:extLst>
          </p:cNvPr>
          <p:cNvSpPr/>
          <p:nvPr/>
        </p:nvSpPr>
        <p:spPr>
          <a:xfrm>
            <a:off x="5955854" y="3988143"/>
            <a:ext cx="5237663" cy="773043"/>
          </a:xfrm>
          <a:prstGeom prst="rect">
            <a:avLst/>
          </a:prstGeom>
          <a:solidFill>
            <a:srgbClr val="F8F4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2BA8E8-5442-851A-F9E2-8969ABB3CA6E}"/>
              </a:ext>
            </a:extLst>
          </p:cNvPr>
          <p:cNvSpPr txBox="1"/>
          <p:nvPr/>
        </p:nvSpPr>
        <p:spPr>
          <a:xfrm>
            <a:off x="6096000" y="2996472"/>
            <a:ext cx="241212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>
                <a:solidFill>
                  <a:srgbClr val="702283"/>
                </a:solidFill>
                <a:effectLst/>
                <a:latin typeface="Montserrat" pitchFamily="2" charset="77"/>
              </a:rPr>
              <a:t>You can now use your Our Pass!</a:t>
            </a:r>
            <a:endParaRPr lang="en-US" sz="1000" b="1">
              <a:solidFill>
                <a:srgbClr val="702283"/>
              </a:solidFill>
              <a:latin typeface="Montserrat" pitchFamily="2" charset="77"/>
            </a:endParaRPr>
          </a:p>
        </p:txBody>
      </p:sp>
      <p:pic>
        <p:nvPicPr>
          <p:cNvPr id="10" name="Picture 9" descr="A purple square with white dots&#10;&#10;Description automatically generated">
            <a:extLst>
              <a:ext uri="{FF2B5EF4-FFF2-40B4-BE49-F238E27FC236}">
                <a16:creationId xmlns:a16="http://schemas.microsoft.com/office/drawing/2014/main" id="{ACCF2956-69BF-DA80-D19F-D126CD231D7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66104"/>
            <a:ext cx="12213771" cy="40329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8AC7D48-0751-8F1B-2405-E3C0AC48C704}"/>
              </a:ext>
            </a:extLst>
          </p:cNvPr>
          <p:cNvSpPr txBox="1"/>
          <p:nvPr/>
        </p:nvSpPr>
        <p:spPr>
          <a:xfrm>
            <a:off x="5976554" y="2300666"/>
            <a:ext cx="2983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i="0">
                <a:solidFill>
                  <a:srgbClr val="702283"/>
                </a:solidFill>
                <a:effectLst/>
                <a:latin typeface="Montserrat" pitchFamily="2" charset="77"/>
              </a:rPr>
              <a:t>New cohort eligible for Our Pass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i="0">
                <a:solidFill>
                  <a:srgbClr val="702283"/>
                </a:solidFill>
                <a:effectLst/>
                <a:latin typeface="Montserrat" pitchFamily="2" charset="77"/>
              </a:rPr>
              <a:t>Digital passes become active in Bee Network app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AC1B27-BA8D-52D6-5865-2DCFA7C9C827}"/>
              </a:ext>
            </a:extLst>
          </p:cNvPr>
          <p:cNvSpPr/>
          <p:nvPr/>
        </p:nvSpPr>
        <p:spPr>
          <a:xfrm>
            <a:off x="8659099" y="1365337"/>
            <a:ext cx="3167574" cy="49413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6AC584-097D-75D5-6194-48EBB094FD67}"/>
              </a:ext>
            </a:extLst>
          </p:cNvPr>
          <p:cNvSpPr txBox="1"/>
          <p:nvPr/>
        </p:nvSpPr>
        <p:spPr>
          <a:xfrm>
            <a:off x="5955854" y="3983588"/>
            <a:ext cx="275893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solidFill>
                  <a:srgbClr val="702283"/>
                </a:solidFill>
                <a:latin typeface="Montserrat" pitchFamily="2" charset="77"/>
              </a:rPr>
              <a:t>Make the most of your access by registering for Our Pass Exclusives at ourpass.co.uk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30CA6E-BF9C-C78D-2890-3E9E900E1408}"/>
              </a:ext>
            </a:extLst>
          </p:cNvPr>
          <p:cNvSpPr/>
          <p:nvPr/>
        </p:nvSpPr>
        <p:spPr>
          <a:xfrm>
            <a:off x="1782393" y="1237229"/>
            <a:ext cx="1819743" cy="4545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FA9F46-0459-1C69-DBDD-461DC75C09B7}"/>
              </a:ext>
            </a:extLst>
          </p:cNvPr>
          <p:cNvSpPr txBox="1"/>
          <p:nvPr/>
        </p:nvSpPr>
        <p:spPr>
          <a:xfrm>
            <a:off x="1819795" y="1381363"/>
            <a:ext cx="19376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>
                <a:solidFill>
                  <a:srgbClr val="6F2C91"/>
                </a:solidFill>
                <a:latin typeface="Montserrat" pitchFamily="2" charset="77"/>
              </a:rPr>
              <a:t>From 27/4/26</a:t>
            </a:r>
          </a:p>
        </p:txBody>
      </p:sp>
    </p:spTree>
    <p:extLst>
      <p:ext uri="{BB962C8B-B14F-4D97-AF65-F5344CB8AC3E}">
        <p14:creationId xmlns:p14="http://schemas.microsoft.com/office/powerpoint/2010/main" val="2870464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F77EEB-4A37-D1E1-0A10-E83CED782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54391" cy="68580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2EA2ACE-EFAF-5FD0-D34F-59E46891E196}"/>
              </a:ext>
            </a:extLst>
          </p:cNvPr>
          <p:cNvGrpSpPr/>
          <p:nvPr/>
        </p:nvGrpSpPr>
        <p:grpSpPr>
          <a:xfrm>
            <a:off x="3079195" y="1686486"/>
            <a:ext cx="6096000" cy="2622431"/>
            <a:chOff x="3046318" y="3786994"/>
            <a:chExt cx="6096000" cy="2622431"/>
          </a:xfrm>
          <a:noFill/>
        </p:grpSpPr>
        <p:sp>
          <p:nvSpPr>
            <p:cNvPr id="3" name="Rectangle: Rounded Corners 1">
              <a:extLst>
                <a:ext uri="{FF2B5EF4-FFF2-40B4-BE49-F238E27FC236}">
                  <a16:creationId xmlns:a16="http://schemas.microsoft.com/office/drawing/2014/main" id="{FF28FC55-F843-0756-666E-631854B1E7BA}"/>
                </a:ext>
              </a:extLst>
            </p:cNvPr>
            <p:cNvSpPr/>
            <p:nvPr/>
          </p:nvSpPr>
          <p:spPr>
            <a:xfrm>
              <a:off x="3157096" y="3786994"/>
              <a:ext cx="5871576" cy="26224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" name="Picture 3" descr="A black and white sign with white text&#10;&#10;Description automatically generated">
              <a:extLst>
                <a:ext uri="{FF2B5EF4-FFF2-40B4-BE49-F238E27FC236}">
                  <a16:creationId xmlns:a16="http://schemas.microsoft.com/office/drawing/2014/main" id="{ACDF292E-DDF5-878F-D359-DE964EC0A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46318" y="4225230"/>
              <a:ext cx="6096000" cy="1754587"/>
            </a:xfrm>
            <a:prstGeom prst="rect">
              <a:avLst/>
            </a:prstGeom>
            <a:grpFill/>
          </p:spPr>
        </p:pic>
      </p:grpSp>
      <p:pic>
        <p:nvPicPr>
          <p:cNvPr id="8" name="Picture 7" descr="A logo of a camera&#10;&#10;Description automatically generated">
            <a:extLst>
              <a:ext uri="{FF2B5EF4-FFF2-40B4-BE49-F238E27FC236}">
                <a16:creationId xmlns:a16="http://schemas.microsoft.com/office/drawing/2014/main" id="{8262D6EC-1139-FC45-C6A2-9AE00747F9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723" y="4301543"/>
            <a:ext cx="3254076" cy="106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40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333</Words>
  <Application>Microsoft Office PowerPoint</Application>
  <PresentationFormat>Widescreen</PresentationFormat>
  <Paragraphs>37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Avenir Next LT Pro</vt:lpstr>
      <vt:lpstr>Calibri</vt:lpstr>
      <vt:lpstr>Calibri Light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Pass Applications 2025 - Year 11 presentation</dc:title>
  <dc:creator>Cook, Sarah (Growth Company)</dc:creator>
  <cp:lastModifiedBy>Cook, Sarah (Growth Company)</cp:lastModifiedBy>
  <cp:revision>7</cp:revision>
  <dcterms:created xsi:type="dcterms:W3CDTF">2023-01-31T07:46:06Z</dcterms:created>
  <dcterms:modified xsi:type="dcterms:W3CDTF">2026-04-30T07:55:47Z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Classified: Public</vt:lpwstr>
  </property>
</Properties>
</file>