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sldIdLst>
    <p:sldId id="283" r:id="rId5"/>
    <p:sldId id="287" r:id="rId6"/>
    <p:sldId id="285" r:id="rId7"/>
    <p:sldId id="277" r:id="rId8"/>
    <p:sldId id="286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C800404-4677-BA1C-444C-7AB5CC7CA24C}" name="lewis.marsh@sharpfutures.org.uk" initials="le" userId="S::urn:spo:guest#lewis.marsh@sharpfutures.org.uk::" providerId="AD"/>
  <p188:author id="{F410726F-BAAB-FD52-C3F3-94FB8A4197FC}" name="morgan.busow@sharpfutures.org.uk" initials="mo" userId="S::urn:spo:guest#morgan.busow@sharpfutures.org.uk::" providerId="AD"/>
  <p188:author id="{96B4F773-1C05-B283-E7EB-8CFF4FBF4A2B}" name="Cook, Sarah (Growth Company)" initials="" userId="S::Sarah.Cook@ourpass.info::908fefd5-607f-4ce8-b06b-47b974d0fb48" providerId="AD"/>
  <p188:author id="{A30E6E88-4226-E8D2-6CA8-2026F8E410C3}" name="Curry, Ed (Growth Company)" initials="CE(C" userId="S::Ed.Curry@growthco.uk::d4523dec-1b2a-4bd0-ab25-e6affab31448" providerId="AD"/>
  <p188:author id="{E2FE7592-B3AA-1CD9-7086-FA5EFD1BFE7F}" name="Cook, Sarah (Growth Company)" initials="CC" userId="S::sarah.cook@ourpass.info::908fefd5-607f-4ce8-b06b-47b974d0fb48" providerId="AD"/>
  <p188:author id="{46B2D99B-22F2-D195-8D1F-BFA2964E0E4A}" name="Deakin, Chloe (Growth Company)" initials="DC(C" userId="S::Chloe.Deakin@growthco.uk::5610a697-1f4f-4b14-b70a-11a8b230604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31FDB"/>
    <a:srgbClr val="702283"/>
    <a:srgbClr val="000000"/>
    <a:srgbClr val="EAD5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D0C7634-D31F-D345-F586-775F28C044A3}" v="5" dt="2026-01-26T12:34:51.682"/>
    <p1510:client id="{66305378-661A-05A1-66DA-91624D061124}" v="134" dt="2026-01-26T11:08:31.714"/>
    <p1510:client id="{BEC58C08-A6E8-4B8C-8DDE-5AC0D98C3125}" v="1" dt="2026-01-27T13:42:53.965"/>
    <p1510:client id="{F1D483A4-D7BF-A818-A6EC-7C3CBA1F82BA}" v="112" dt="2026-01-27T13:23:11.3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23138B-C19F-4FCA-97D0-2D3361CC377C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17A005-74D6-4BDF-9E0F-8339CA2500B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2249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5icd4Tz22c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7A005-74D6-4BDF-9E0F-8339CA2500B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0092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Before showing this film, please check the hyperlink to our You Tube channel works and change the playback Quality setting to HD.</a:t>
            </a:r>
          </a:p>
          <a:p>
            <a:endParaRPr lang="en-GB"/>
          </a:p>
          <a:p>
            <a:r>
              <a:rPr lang="en-GB"/>
              <a:t>You can also switch on the Subtitles if this will be beneficial.</a:t>
            </a:r>
          </a:p>
          <a:p>
            <a:endParaRPr lang="en-GB"/>
          </a:p>
          <a:p>
            <a:r>
              <a:rPr lang="en-GB"/>
              <a:t>The video can also be found here: </a:t>
            </a:r>
            <a:r>
              <a:rPr lang="en-GB">
                <a:hlinkClick r:id="rId3"/>
              </a:rPr>
              <a:t>Our Pass; More Than Just A Bus Pass (2025) - YouTube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17A005-74D6-4BDF-9E0F-8339CA2500B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9879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3A10E-CDC5-C5C2-37C9-FD56E61798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F0483B-811C-739E-A0CE-DD8DD68C8C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43069B-625E-D71B-ED9F-A19123755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6A54-68BF-416F-80FC-191F302ABBC6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CBE5ED-200B-0BA2-50E7-7B9CA26DA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815974-9B37-A4E7-A1D8-028B1E9AE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93BE-8D72-4B1B-B0E3-4EB61C9CD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566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A05539-7FC7-8CFF-E59B-59EEC4000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BFECE1F-DB6B-BB75-104C-3644FA3543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371FFD-F816-F420-5E91-98B24B96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6A54-68BF-416F-80FC-191F302ABBC6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93BBA3-C8DF-FAFF-B13B-18E3D7FA1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AA3634-B4DD-706C-25B9-2EB62E0298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93BE-8D72-4B1B-B0E3-4EB61C9CD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60771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842A13-23FB-A895-5945-B822F47A34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9B7087-B471-C8C7-AC55-45ECF073D0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13414-E758-D833-B37B-8F62A3D56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6A54-68BF-416F-80FC-191F302ABBC6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2D7168-A223-A38F-7229-C5DF3B3E1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2446E7-CCF5-BD0F-186F-9FBDB9D56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93BE-8D72-4B1B-B0E3-4EB61C9CD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803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BCC7E6-7211-A629-10FC-D4CE3C1D1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99DC52-5C84-E398-7C4E-77BA6E0F3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C4BFED-068F-D9C3-7532-85AE6FE1A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6A54-68BF-416F-80FC-191F302ABBC6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AB884-FE09-571E-50F8-406D5C90EF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5F3D6D-F344-3640-0D61-6CABA37F6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93BE-8D72-4B1B-B0E3-4EB61C9CD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742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40DD1-0AA7-D2B9-F817-5B4291CCD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180676-4CB6-B7CD-4962-49624045F5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A96A6C-AEF6-C435-522B-C4536BD021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6A54-68BF-416F-80FC-191F302ABBC6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E92C5-0883-B24C-01BB-AC740442E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C25DF4-9098-06CC-7419-693EA5140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93BE-8D72-4B1B-B0E3-4EB61C9CD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898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47CFF-14A0-11D7-BC1D-4D1EFB616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FB0828-4D56-90D4-8FB5-F8D4E996499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C1F598-ACFE-A4F3-C7B9-239FAFD3A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01B862-B0E1-0667-B0C5-0080EFD18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6A54-68BF-416F-80FC-191F302ABBC6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DB4393-5E89-2490-952E-E69095A03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53DCAD-0BCE-203C-2915-0EA3A20C1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93BE-8D72-4B1B-B0E3-4EB61C9CD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579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7927E-8334-6995-3349-C923C4B493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899660-ED8A-4932-5BB1-EAD6FA0CD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5FB1B7-347B-1471-09E6-ECB1CB9EDE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9D6B9B-9712-FED6-A106-A457A0238A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4CBA21-0265-4CE2-21A8-BEC8D3369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0BBFB3-560C-B4C1-A82B-975B572B3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6A54-68BF-416F-80FC-191F302ABBC6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48358F-4C9E-99F6-85C2-D45ADD0DB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DE925B-BF32-6708-D741-EDB08DFA6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93BE-8D72-4B1B-B0E3-4EB61C9CD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57079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864A5-18D5-B5E4-47A2-F3C313374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C2997A-A815-173E-D289-02466EA85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6A54-68BF-416F-80FC-191F302ABBC6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2E62772-C645-A8B8-0A0E-A4E62C22F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BE9EB1C-1FC3-A196-051D-C0468B25E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93BE-8D72-4B1B-B0E3-4EB61C9CD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7584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8A3D7C-A766-AE43-B9D8-6B587917A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6A54-68BF-416F-80FC-191F302ABBC6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886333-C687-8E99-FBFC-40B21ACBA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B410A8C-FC52-9BDE-C60D-E744D503D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93BE-8D72-4B1B-B0E3-4EB61C9CD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2004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F81D9-36FF-8FDF-CB8C-741D20FD5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A7E90D-4FE1-8DCA-D751-D27F23C82B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572BB1-0952-5681-B117-0A25419D7C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5B296D-9410-A95B-FC54-2898B74CA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6A54-68BF-416F-80FC-191F302ABBC6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92640-AB14-80ED-6BC4-87EF93077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72BC6A-07CD-731D-0A08-4C158054E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93BE-8D72-4B1B-B0E3-4EB61C9CD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051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82799-73E8-8B49-A7B0-856770ADC0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0C6A2D-5830-7A36-ED3F-5CE15654C9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AC4C70-E823-6F93-2DCB-537FCDE1D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E828F2-0D3B-2078-DD69-6E30CD61E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26A54-68BF-416F-80FC-191F302ABBC6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E33723-F187-B3B8-B825-A25C8D616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20ED30-4222-0DEF-D5E4-71622033E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6B93BE-8D72-4B1B-B0E3-4EB61C9CD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8631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A375D4-7308-19E4-55DC-BFD5BFC98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7776B4-657F-2C3B-F139-F535068D8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64467-96FF-C1A9-3764-638BBBE99F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426A54-68BF-416F-80FC-191F302ABBC6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09CA84-834C-3F47-9F51-2C65DF5887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22980-B430-91FF-2D1B-A85C9AF629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6B93BE-8D72-4B1B-B0E3-4EB61C9CD8A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684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6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jpeg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8ECF6-1BFC-62DA-1870-BB84BE38A5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398E5A3-AA4D-1E76-549F-F029C060C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logo of a camera&#10;&#10;Description automatically generated">
            <a:extLst>
              <a:ext uri="{FF2B5EF4-FFF2-40B4-BE49-F238E27FC236}">
                <a16:creationId xmlns:a16="http://schemas.microsoft.com/office/drawing/2014/main" id="{5204EE19-4B49-069A-6926-5D2DEE696A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7924" y="5812920"/>
            <a:ext cx="3254076" cy="1067111"/>
          </a:xfrm>
          <a:prstGeom prst="rect">
            <a:avLst/>
          </a:prstGeom>
        </p:spPr>
      </p:pic>
      <p:pic>
        <p:nvPicPr>
          <p:cNvPr id="7" name="Picture 6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493B8503-0EBE-34CD-9387-782959A4AEE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61526"/>
          <a:stretch>
            <a:fillRect/>
          </a:stretch>
        </p:blipFill>
        <p:spPr>
          <a:xfrm>
            <a:off x="-336769" y="4042611"/>
            <a:ext cx="12865538" cy="14247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1357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7AECF3-7445-1D21-2CC8-1969BA7DA6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B97119-93A5-FD55-448E-E80FBA0C548B}"/>
              </a:ext>
            </a:extLst>
          </p:cNvPr>
          <p:cNvSpPr txBox="1"/>
          <p:nvPr/>
        </p:nvSpPr>
        <p:spPr>
          <a:xfrm>
            <a:off x="273269" y="210206"/>
            <a:ext cx="871833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b="1">
                <a:solidFill>
                  <a:srgbClr val="831FDB"/>
                </a:solidFill>
                <a:latin typeface="Montserrat"/>
                <a:ea typeface="MS Gothic"/>
              </a:rPr>
              <a:t>What is Our Pass? 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C494355-73AA-C626-D9DA-3226EAA3FFC9}"/>
              </a:ext>
            </a:extLst>
          </p:cNvPr>
          <p:cNvCxnSpPr>
            <a:cxnSpLocks/>
          </p:cNvCxnSpPr>
          <p:nvPr/>
        </p:nvCxnSpPr>
        <p:spPr>
          <a:xfrm>
            <a:off x="362606" y="848861"/>
            <a:ext cx="11466787" cy="0"/>
          </a:xfrm>
          <a:prstGeom prst="line">
            <a:avLst/>
          </a:prstGeom>
          <a:ln w="38100">
            <a:solidFill>
              <a:srgbClr val="831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74BFAB9-5E69-F473-7E39-3A2ED21CB916}"/>
              </a:ext>
            </a:extLst>
          </p:cNvPr>
          <p:cNvSpPr txBox="1"/>
          <p:nvPr/>
        </p:nvSpPr>
        <p:spPr>
          <a:xfrm>
            <a:off x="11736318" y="6177015"/>
            <a:ext cx="45645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>
                <a:solidFill>
                  <a:srgbClr val="831FDB"/>
                </a:solidFill>
                <a:latin typeface="Avenir Next LT Pro"/>
                <a:ea typeface="MS Gothic"/>
              </a:rPr>
              <a:t>2</a:t>
            </a:r>
          </a:p>
        </p:txBody>
      </p:sp>
      <p:pic>
        <p:nvPicPr>
          <p:cNvPr id="4" name="Picture 3" descr="A cell phone with a screen showing a person holding a cell phone&#10;&#10;Description automatically generated">
            <a:extLst>
              <a:ext uri="{FF2B5EF4-FFF2-40B4-BE49-F238E27FC236}">
                <a16:creationId xmlns:a16="http://schemas.microsoft.com/office/drawing/2014/main" id="{BC7B0410-AB39-699D-D414-4A6B2C8728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" r="5059" b="2443"/>
          <a:stretch>
            <a:fillRect/>
          </a:stretch>
        </p:blipFill>
        <p:spPr>
          <a:xfrm>
            <a:off x="8987909" y="1008247"/>
            <a:ext cx="3041047" cy="44177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A1537D-E616-6DFE-1E48-C9D37472A5E1}"/>
              </a:ext>
            </a:extLst>
          </p:cNvPr>
          <p:cNvSpPr txBox="1"/>
          <p:nvPr/>
        </p:nvSpPr>
        <p:spPr>
          <a:xfrm>
            <a:off x="362605" y="893517"/>
            <a:ext cx="8859454" cy="511935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800"/>
              </a:spcAft>
            </a:pPr>
            <a:r>
              <a:rPr lang="en-GB" sz="3200" b="1">
                <a:solidFill>
                  <a:srgbClr val="831FDB"/>
                </a:solidFill>
                <a:latin typeface="Montserrat"/>
              </a:rPr>
              <a:t>Our Pass</a:t>
            </a:r>
            <a:r>
              <a:rPr lang="en-GB" sz="2400" b="1">
                <a:solidFill>
                  <a:srgbClr val="702283"/>
                </a:solidFill>
                <a:latin typeface="Montserrat"/>
              </a:rPr>
              <a:t> </a:t>
            </a:r>
            <a:r>
              <a:rPr lang="en-GB" sz="2000">
                <a:latin typeface="Montserrat"/>
              </a:rPr>
              <a:t>is more than just a bus pass …</a:t>
            </a:r>
          </a:p>
          <a:p>
            <a:pPr>
              <a:spcAft>
                <a:spcPts val="800"/>
              </a:spcAft>
            </a:pPr>
            <a:endParaRPr lang="en-GB" sz="800">
              <a:solidFill>
                <a:srgbClr val="831FDB"/>
              </a:solidFill>
              <a:latin typeface="Montserrat" pitchFamily="2" charset="0"/>
            </a:endParaRPr>
          </a:p>
          <a:p>
            <a:pPr>
              <a:spcAft>
                <a:spcPts val="800"/>
              </a:spcAft>
            </a:pPr>
            <a:r>
              <a:rPr lang="en-GB" b="1">
                <a:solidFill>
                  <a:srgbClr val="831FDB"/>
                </a:solidFill>
                <a:latin typeface="Montserrat"/>
              </a:rPr>
              <a:t>Unlock Your Future with Our Pass Exclusives!</a:t>
            </a:r>
          </a:p>
          <a:p>
            <a:pPr>
              <a:spcAft>
                <a:spcPts val="800"/>
              </a:spcAft>
            </a:pPr>
            <a:endParaRPr lang="en-GB" sz="800">
              <a:latin typeface="Montserrat" pitchFamily="2" charset="0"/>
            </a:endParaRPr>
          </a:p>
          <a:p>
            <a:pPr>
              <a:spcAft>
                <a:spcPts val="800"/>
              </a:spcAft>
            </a:pPr>
            <a:r>
              <a:rPr lang="en-GB">
                <a:latin typeface="Montserrat"/>
              </a:rPr>
              <a:t>With </a:t>
            </a:r>
            <a:r>
              <a:rPr lang="en-GB" b="1">
                <a:solidFill>
                  <a:srgbClr val="831FDB"/>
                </a:solidFill>
                <a:latin typeface="Montserrat"/>
              </a:rPr>
              <a:t>Our Pass Exclusives</a:t>
            </a:r>
            <a:r>
              <a:rPr lang="en-GB">
                <a:solidFill>
                  <a:srgbClr val="831FDB"/>
                </a:solidFill>
                <a:latin typeface="Montserrat"/>
              </a:rPr>
              <a:t>,</a:t>
            </a:r>
            <a:r>
              <a:rPr lang="en-GB">
                <a:latin typeface="Montserrat"/>
              </a:rPr>
              <a:t> you can: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>
                <a:latin typeface="Montserrat"/>
              </a:rPr>
              <a:t>Explore exciting career paths and discover what you’re really passionate about.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>
                <a:latin typeface="Montserrat"/>
              </a:rPr>
              <a:t>Try out cool new activities — from creative workshops to adrenaline-packed adventures.</a:t>
            </a:r>
          </a:p>
          <a:p>
            <a:pPr marL="285750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GB">
                <a:latin typeface="Montserrat"/>
              </a:rPr>
              <a:t>Get top discounts and freebies from big brands and local spots.</a:t>
            </a:r>
          </a:p>
          <a:p>
            <a:pPr>
              <a:spcAft>
                <a:spcPts val="800"/>
              </a:spcAft>
            </a:pPr>
            <a:endParaRPr lang="en-GB" sz="1000">
              <a:latin typeface="Montserrat" pitchFamily="2" charset="0"/>
            </a:endParaRPr>
          </a:p>
          <a:p>
            <a:pPr>
              <a:spcAft>
                <a:spcPts val="800"/>
              </a:spcAft>
            </a:pPr>
            <a:r>
              <a:rPr lang="en-GB" b="1">
                <a:solidFill>
                  <a:srgbClr val="831FDB"/>
                </a:solidFill>
                <a:latin typeface="Montserrat"/>
              </a:rPr>
              <a:t>Whether you're chasing your dream job, finding your vibe, or just want to make the most of your city region — Our Pass Exclusives has got you.</a:t>
            </a:r>
          </a:p>
          <a:p>
            <a:pPr>
              <a:spcAft>
                <a:spcPts val="800"/>
              </a:spcAft>
            </a:pPr>
            <a:r>
              <a:rPr lang="en-GB" sz="1600">
                <a:latin typeface="Montserrat"/>
              </a:rPr>
              <a:t>And remember, with Our Pass, bus travel throughout GM is FREE and you can save £££ on Metrolink.</a:t>
            </a:r>
          </a:p>
        </p:txBody>
      </p:sp>
      <p:pic>
        <p:nvPicPr>
          <p:cNvPr id="6" name="Picture 5" descr="A purple square with white dots&#10;&#10;AI-generated content may be incorrect.">
            <a:extLst>
              <a:ext uri="{FF2B5EF4-FFF2-40B4-BE49-F238E27FC236}">
                <a16:creationId xmlns:a16="http://schemas.microsoft.com/office/drawing/2014/main" id="{621C8919-AAFB-36CA-29A6-0FE85D718E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46055"/>
            <a:ext cx="12192000" cy="413583"/>
          </a:xfrm>
          <a:prstGeom prst="rect">
            <a:avLst/>
          </a:prstGeom>
        </p:spPr>
      </p:pic>
      <p:pic>
        <p:nvPicPr>
          <p:cNvPr id="16" name="Picture 15" descr="A purple letter on a black background&#10;&#10;AI-generated content may be incorrect.">
            <a:extLst>
              <a:ext uri="{FF2B5EF4-FFF2-40B4-BE49-F238E27FC236}">
                <a16:creationId xmlns:a16="http://schemas.microsoft.com/office/drawing/2014/main" id="{34607CB9-80E6-54EF-1432-8285D6B328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4239" y="427653"/>
            <a:ext cx="2260259" cy="27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237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FE3BB-A897-62CB-CFF4-6C24E60A7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oup of people using their phones&#10;&#10;AI-generated content may be incorrect.">
            <a:extLst>
              <a:ext uri="{FF2B5EF4-FFF2-40B4-BE49-F238E27FC236}">
                <a16:creationId xmlns:a16="http://schemas.microsoft.com/office/drawing/2014/main" id="{3A5018D5-33F5-323E-BA7D-926BA6F8F9C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016" y="2235897"/>
            <a:ext cx="3934798" cy="263710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EF93CF3-810D-6983-5731-E134CA46E57C}"/>
              </a:ext>
            </a:extLst>
          </p:cNvPr>
          <p:cNvSpPr txBox="1"/>
          <p:nvPr/>
        </p:nvSpPr>
        <p:spPr>
          <a:xfrm>
            <a:off x="273269" y="210206"/>
            <a:ext cx="871833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b="1">
                <a:solidFill>
                  <a:srgbClr val="831FDB"/>
                </a:solidFill>
                <a:latin typeface="Montserrat"/>
                <a:ea typeface="MS Gothic"/>
              </a:rPr>
              <a:t>Our Pass Exclusives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181D337-FF0D-71E6-BE7D-96769ED42DFB}"/>
              </a:ext>
            </a:extLst>
          </p:cNvPr>
          <p:cNvCxnSpPr>
            <a:cxnSpLocks/>
          </p:cNvCxnSpPr>
          <p:nvPr/>
        </p:nvCxnSpPr>
        <p:spPr>
          <a:xfrm>
            <a:off x="362606" y="848861"/>
            <a:ext cx="11466787" cy="0"/>
          </a:xfrm>
          <a:prstGeom prst="line">
            <a:avLst/>
          </a:prstGeom>
          <a:ln w="38100">
            <a:solidFill>
              <a:srgbClr val="831FD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C2E1E63-C7A3-0FCA-FBC3-D9E444B0B8AC}"/>
              </a:ext>
            </a:extLst>
          </p:cNvPr>
          <p:cNvSpPr txBox="1"/>
          <p:nvPr/>
        </p:nvSpPr>
        <p:spPr>
          <a:xfrm>
            <a:off x="11736318" y="6177015"/>
            <a:ext cx="45645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>
                <a:solidFill>
                  <a:srgbClr val="831FDB"/>
                </a:solidFill>
                <a:latin typeface="Avenir Next LT Pro"/>
                <a:ea typeface="MS Gothic"/>
              </a:rPr>
              <a:t>3</a:t>
            </a:r>
          </a:p>
        </p:txBody>
      </p:sp>
      <p:pic>
        <p:nvPicPr>
          <p:cNvPr id="6" name="Picture 5" descr="A black and white sign with white text&#10;&#10;Description automatically generated">
            <a:extLst>
              <a:ext uri="{FF2B5EF4-FFF2-40B4-BE49-F238E27FC236}">
                <a16:creationId xmlns:a16="http://schemas.microsoft.com/office/drawing/2014/main" id="{39401AD2-8445-BB06-8F2B-FE7EDDC0CA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5836" y="991878"/>
            <a:ext cx="1308541" cy="104615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16B23D-D37F-37EB-6493-66248C56D94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b="1845"/>
          <a:stretch>
            <a:fillRect/>
          </a:stretch>
        </p:blipFill>
        <p:spPr>
          <a:xfrm>
            <a:off x="4082237" y="1041147"/>
            <a:ext cx="1792253" cy="9558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60B0C4B-82CF-6512-D535-194114A60208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283" b="4505"/>
          <a:stretch>
            <a:fillRect/>
          </a:stretch>
        </p:blipFill>
        <p:spPr>
          <a:xfrm>
            <a:off x="6989814" y="1153090"/>
            <a:ext cx="2460705" cy="713270"/>
          </a:xfrm>
          <a:prstGeom prst="rect">
            <a:avLst/>
          </a:prstGeom>
        </p:spPr>
      </p:pic>
      <p:pic>
        <p:nvPicPr>
          <p:cNvPr id="3" name="Picture 2" descr="Shop | National Football Museum – National Football Museum Shop">
            <a:extLst>
              <a:ext uri="{FF2B5EF4-FFF2-40B4-BE49-F238E27FC236}">
                <a16:creationId xmlns:a16="http://schemas.microsoft.com/office/drawing/2014/main" id="{E0131755-A989-749D-96AB-C12DF561CE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2187" y="5446081"/>
            <a:ext cx="2163513" cy="644659"/>
          </a:xfrm>
          <a:prstGeom prst="rect">
            <a:avLst/>
          </a:prstGeom>
        </p:spPr>
      </p:pic>
      <p:pic>
        <p:nvPicPr>
          <p:cNvPr id="9" name="Picture 8" descr="Stoller Hall | Unforgettable live music experiences">
            <a:extLst>
              <a:ext uri="{FF2B5EF4-FFF2-40B4-BE49-F238E27FC236}">
                <a16:creationId xmlns:a16="http://schemas.microsoft.com/office/drawing/2014/main" id="{A13E087C-8527-F46C-C92B-2D222CBF7F94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32838" t="17840" r="32760" b="19704"/>
          <a:stretch>
            <a:fillRect/>
          </a:stretch>
        </p:blipFill>
        <p:spPr>
          <a:xfrm>
            <a:off x="2220097" y="2870595"/>
            <a:ext cx="1418173" cy="1375441"/>
          </a:xfrm>
          <a:prstGeom prst="rect">
            <a:avLst/>
          </a:prstGeom>
        </p:spPr>
      </p:pic>
      <p:pic>
        <p:nvPicPr>
          <p:cNvPr id="12" name="Picture 11" descr="Signup - Curzon Ashton Football Club">
            <a:extLst>
              <a:ext uri="{FF2B5EF4-FFF2-40B4-BE49-F238E27FC236}">
                <a16:creationId xmlns:a16="http://schemas.microsoft.com/office/drawing/2014/main" id="{DC1E7AD4-B8DE-37CD-5C1E-8FA53B62F05D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23822" r="24084"/>
          <a:stretch>
            <a:fillRect/>
          </a:stretch>
        </p:blipFill>
        <p:spPr>
          <a:xfrm>
            <a:off x="365241" y="2873082"/>
            <a:ext cx="1422859" cy="1384423"/>
          </a:xfrm>
          <a:prstGeom prst="rect">
            <a:avLst/>
          </a:prstGeom>
        </p:spPr>
      </p:pic>
      <p:pic>
        <p:nvPicPr>
          <p:cNvPr id="14" name="Picture 13" descr="Enjoy Bitter Sweet – Dessert | Breakfast | Coffee | Food">
            <a:extLst>
              <a:ext uri="{FF2B5EF4-FFF2-40B4-BE49-F238E27FC236}">
                <a16:creationId xmlns:a16="http://schemas.microsoft.com/office/drawing/2014/main" id="{A18E93DE-E5AA-974F-EFE8-874248BB7C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9620" y="1180406"/>
            <a:ext cx="2191832" cy="66860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E4D970-7D45-8158-6EAF-714CDF9B206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76541" y="5159916"/>
            <a:ext cx="2449552" cy="1017240"/>
          </a:xfrm>
          <a:prstGeom prst="rect">
            <a:avLst/>
          </a:prstGeom>
        </p:spPr>
      </p:pic>
      <p:pic>
        <p:nvPicPr>
          <p:cNvPr id="17" name="Picture 16" descr="Collective Collaborations — Curated Place">
            <a:extLst>
              <a:ext uri="{FF2B5EF4-FFF2-40B4-BE49-F238E27FC236}">
                <a16:creationId xmlns:a16="http://schemas.microsoft.com/office/drawing/2014/main" id="{33319823-728F-C477-15C5-E1D9DDEEA031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 t="25339" r="226" b="27376"/>
          <a:stretch>
            <a:fillRect/>
          </a:stretch>
        </p:blipFill>
        <p:spPr>
          <a:xfrm>
            <a:off x="8937082" y="5012473"/>
            <a:ext cx="2458230" cy="1167032"/>
          </a:xfrm>
          <a:prstGeom prst="rect">
            <a:avLst/>
          </a:prstGeom>
        </p:spPr>
      </p:pic>
      <p:pic>
        <p:nvPicPr>
          <p:cNvPr id="18" name="Picture 17" descr="MINDGAMES ARCADE - SICK! Festival">
            <a:extLst>
              <a:ext uri="{FF2B5EF4-FFF2-40B4-BE49-F238E27FC236}">
                <a16:creationId xmlns:a16="http://schemas.microsoft.com/office/drawing/2014/main" id="{B08007AE-1EFD-5C01-E0DA-5EE4E83C153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47143" y="2896727"/>
            <a:ext cx="3167175" cy="1330938"/>
          </a:xfrm>
          <a:prstGeom prst="rect">
            <a:avLst/>
          </a:prstGeom>
        </p:spPr>
      </p:pic>
      <p:pic>
        <p:nvPicPr>
          <p:cNvPr id="19" name="Picture 18" descr="Popcorn Pass: Up to 40% off cinema tickets and snacks - Exclusive - Our Pass">
            <a:extLst>
              <a:ext uri="{FF2B5EF4-FFF2-40B4-BE49-F238E27FC236}">
                <a16:creationId xmlns:a16="http://schemas.microsoft.com/office/drawing/2014/main" id="{47D4C52C-5D86-269B-40C9-9C3FE5FFED06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 l="5671" t="4528" r="6288" b="5709"/>
          <a:stretch>
            <a:fillRect/>
          </a:stretch>
        </p:blipFill>
        <p:spPr>
          <a:xfrm>
            <a:off x="10221986" y="2723555"/>
            <a:ext cx="1673369" cy="1637325"/>
          </a:xfrm>
          <a:prstGeom prst="rect">
            <a:avLst/>
          </a:prstGeom>
        </p:spPr>
      </p:pic>
      <p:pic>
        <p:nvPicPr>
          <p:cNvPr id="20" name="Picture 19" descr="A purple square with white dots&#10;&#10;AI-generated content may be incorrect.">
            <a:extLst>
              <a:ext uri="{FF2B5EF4-FFF2-40B4-BE49-F238E27FC236}">
                <a16:creationId xmlns:a16="http://schemas.microsoft.com/office/drawing/2014/main" id="{1FB3B4F1-03EF-84C7-1A76-B2E9BCBC89D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0" y="6446055"/>
            <a:ext cx="12192000" cy="413583"/>
          </a:xfrm>
          <a:prstGeom prst="rect">
            <a:avLst/>
          </a:prstGeom>
        </p:spPr>
      </p:pic>
      <p:pic>
        <p:nvPicPr>
          <p:cNvPr id="27" name="Picture 26" descr="A purple letter on a black background&#10;&#10;AI-generated content may be incorrect.">
            <a:extLst>
              <a:ext uri="{FF2B5EF4-FFF2-40B4-BE49-F238E27FC236}">
                <a16:creationId xmlns:a16="http://schemas.microsoft.com/office/drawing/2014/main" id="{66D75603-6E5C-4815-644E-81F7AA3E22BC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54239" y="427653"/>
            <a:ext cx="2260259" cy="27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808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BA76D8-1584-EB59-468C-BA88682BB0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1D517EB-40A1-2767-229D-B2109ED19FBA}"/>
              </a:ext>
            </a:extLst>
          </p:cNvPr>
          <p:cNvSpPr txBox="1"/>
          <p:nvPr/>
        </p:nvSpPr>
        <p:spPr>
          <a:xfrm>
            <a:off x="273270" y="210206"/>
            <a:ext cx="6863254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b="1">
                <a:solidFill>
                  <a:srgbClr val="831FDB"/>
                </a:solidFill>
                <a:latin typeface="Avenir Next LT Pro"/>
                <a:ea typeface="MS Gothic"/>
              </a:rPr>
              <a:t>More than just a bus pass… </a:t>
            </a:r>
            <a:endParaRPr lang="en-GB" sz="3600" b="1">
              <a:solidFill>
                <a:srgbClr val="831FDB"/>
              </a:solidFill>
              <a:latin typeface="Avenir Next LT Pro" panose="020B0504020202020204" pitchFamily="34" charset="0"/>
              <a:ea typeface="MS Gothic" panose="020B0609070205080204" pitchFamily="49" charset="-12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EA592C-E8E3-2AE5-A0B6-053998DF7C4F}"/>
              </a:ext>
            </a:extLst>
          </p:cNvPr>
          <p:cNvSpPr txBox="1"/>
          <p:nvPr/>
        </p:nvSpPr>
        <p:spPr>
          <a:xfrm>
            <a:off x="11736318" y="6177015"/>
            <a:ext cx="45645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>
                <a:solidFill>
                  <a:srgbClr val="831FDB"/>
                </a:solidFill>
                <a:latin typeface="Avenir Next LT Pro"/>
                <a:ea typeface="MS Gothic"/>
              </a:rPr>
              <a:t>4</a:t>
            </a:r>
          </a:p>
        </p:txBody>
      </p:sp>
      <p:pic>
        <p:nvPicPr>
          <p:cNvPr id="5" name="Our Pass - more than a bus pass">
            <a:hlinkClick r:id="" action="ppaction://media"/>
            <a:extLst>
              <a:ext uri="{FF2B5EF4-FFF2-40B4-BE49-F238E27FC236}">
                <a16:creationId xmlns:a16="http://schemas.microsoft.com/office/drawing/2014/main" id="{75FC8D74-C78F-946C-55C8-F45C9A6C566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55969" y="991902"/>
            <a:ext cx="9480062" cy="5336606"/>
          </a:xfrm>
          <a:prstGeom prst="rect">
            <a:avLst/>
          </a:prstGeom>
        </p:spPr>
      </p:pic>
      <p:pic>
        <p:nvPicPr>
          <p:cNvPr id="8" name="Picture 7" descr="A purple square with white dots&#10;&#10;AI-generated content may be incorrect.">
            <a:extLst>
              <a:ext uri="{FF2B5EF4-FFF2-40B4-BE49-F238E27FC236}">
                <a16:creationId xmlns:a16="http://schemas.microsoft.com/office/drawing/2014/main" id="{EB0AD602-B332-0F59-1651-759EFD5CD0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446055"/>
            <a:ext cx="12192000" cy="413583"/>
          </a:xfrm>
          <a:prstGeom prst="rect">
            <a:avLst/>
          </a:prstGeom>
        </p:spPr>
      </p:pic>
      <p:pic>
        <p:nvPicPr>
          <p:cNvPr id="10" name="Picture 9" descr="A purple letter on a black background&#10;&#10;AI-generated content may be incorrect.">
            <a:extLst>
              <a:ext uri="{FF2B5EF4-FFF2-40B4-BE49-F238E27FC236}">
                <a16:creationId xmlns:a16="http://schemas.microsoft.com/office/drawing/2014/main" id="{58EA3968-2A89-39DF-406A-B21319DA109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4239" y="427653"/>
            <a:ext cx="2260259" cy="27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295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1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21406D-9C02-FD9F-50A5-9110332685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AA5FA44-DA46-7443-0282-87DEEE703CB2}"/>
              </a:ext>
            </a:extLst>
          </p:cNvPr>
          <p:cNvSpPr txBox="1"/>
          <p:nvPr/>
        </p:nvSpPr>
        <p:spPr>
          <a:xfrm>
            <a:off x="362606" y="216268"/>
            <a:ext cx="8718331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3600" b="1">
                <a:solidFill>
                  <a:srgbClr val="831FDB"/>
                </a:solidFill>
                <a:latin typeface="Montserrat"/>
                <a:ea typeface="MS Gothic"/>
              </a:rPr>
              <a:t>How do I get Our Pass Exclusives?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86EC2BD-3E20-502C-2C29-4A55F9517592}"/>
              </a:ext>
            </a:extLst>
          </p:cNvPr>
          <p:cNvCxnSpPr>
            <a:cxnSpLocks/>
          </p:cNvCxnSpPr>
          <p:nvPr/>
        </p:nvCxnSpPr>
        <p:spPr>
          <a:xfrm>
            <a:off x="362606" y="848861"/>
            <a:ext cx="11466787" cy="0"/>
          </a:xfrm>
          <a:prstGeom prst="line">
            <a:avLst/>
          </a:prstGeom>
          <a:ln w="38100">
            <a:solidFill>
              <a:srgbClr val="70228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1479CDC0-14F5-1DE9-9FAF-691BAB84583A}"/>
              </a:ext>
            </a:extLst>
          </p:cNvPr>
          <p:cNvSpPr txBox="1"/>
          <p:nvPr/>
        </p:nvSpPr>
        <p:spPr>
          <a:xfrm>
            <a:off x="11736318" y="6177015"/>
            <a:ext cx="456457" cy="30777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400" b="1">
                <a:solidFill>
                  <a:srgbClr val="831FDB"/>
                </a:solidFill>
                <a:latin typeface="Avenir Next LT Pro"/>
                <a:ea typeface="MS Gothic"/>
              </a:rPr>
              <a:t>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721510-155C-583B-ADBA-209D9EA2CB4B}"/>
              </a:ext>
            </a:extLst>
          </p:cNvPr>
          <p:cNvSpPr txBox="1"/>
          <p:nvPr/>
        </p:nvSpPr>
        <p:spPr>
          <a:xfrm>
            <a:off x="269532" y="1006885"/>
            <a:ext cx="7782003" cy="532032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800"/>
              </a:spcAft>
            </a:pPr>
            <a:r>
              <a:rPr lang="en-GB" b="1">
                <a:solidFill>
                  <a:srgbClr val="831FDB"/>
                </a:solidFill>
                <a:latin typeface="Montserrat"/>
              </a:rPr>
              <a:t>Aged 16-18 and live in Greater Manchester?</a:t>
            </a:r>
          </a:p>
          <a:p>
            <a:pPr>
              <a:spcAft>
                <a:spcPts val="800"/>
              </a:spcAft>
            </a:pPr>
            <a:endParaRPr lang="en-GB" sz="1600" b="1">
              <a:solidFill>
                <a:srgbClr val="702283"/>
              </a:solidFill>
              <a:latin typeface="Montserrat" pitchFamily="2" charset="0"/>
            </a:endParaRPr>
          </a:p>
          <a:p>
            <a:pPr>
              <a:spcAft>
                <a:spcPts val="800"/>
              </a:spcAft>
            </a:pPr>
            <a:r>
              <a:rPr lang="en-GB" sz="2400" b="1">
                <a:solidFill>
                  <a:srgbClr val="831FDB"/>
                </a:solidFill>
                <a:latin typeface="Montserrat"/>
              </a:rPr>
              <a:t>It’s as easy as 1, 2, 3!</a:t>
            </a:r>
          </a:p>
          <a:p>
            <a:pPr>
              <a:spcAft>
                <a:spcPts val="800"/>
              </a:spcAft>
            </a:pPr>
            <a:endParaRPr lang="en-GB" sz="1600" b="1">
              <a:solidFill>
                <a:srgbClr val="702283"/>
              </a:solidFill>
              <a:latin typeface="Montserrat" pitchFamily="2" charset="0"/>
            </a:endParaRPr>
          </a:p>
          <a:p>
            <a:pPr marL="342900" indent="-342900">
              <a:spcAft>
                <a:spcPts val="800"/>
              </a:spcAft>
              <a:buFont typeface="Calibri Light" panose="020F0302020204030204"/>
              <a:buAutoNum type="arabicPeriod"/>
            </a:pPr>
            <a:r>
              <a:rPr lang="en-GB" sz="2000">
                <a:latin typeface="Montserrat"/>
              </a:rPr>
              <a:t>Apply for Our Pass in the Bee Network app</a:t>
            </a:r>
          </a:p>
          <a:p>
            <a:pPr marL="342900" indent="-342900">
              <a:spcAft>
                <a:spcPts val="800"/>
              </a:spcAft>
              <a:buAutoNum type="arabicPeriod"/>
            </a:pPr>
            <a:endParaRPr lang="en-GB" sz="2000">
              <a:latin typeface="Montserrat"/>
            </a:endParaRP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en-GB" sz="2000">
                <a:latin typeface="Montserrat"/>
              </a:rPr>
              <a:t>When your Our Pass goes live </a:t>
            </a:r>
            <a:r>
              <a:rPr lang="en-GB" sz="2000" b="1">
                <a:solidFill>
                  <a:srgbClr val="831FDB"/>
                </a:solidFill>
                <a:latin typeface="Montserrat"/>
              </a:rPr>
              <a:t>register for Our Pass Exclusives at ourpass.co.uk</a:t>
            </a:r>
            <a:endParaRPr lang="en-GB">
              <a:solidFill>
                <a:srgbClr val="831FDB"/>
              </a:solidFill>
              <a:ea typeface="Calibri"/>
              <a:cs typeface="Calibri"/>
            </a:endParaRPr>
          </a:p>
          <a:p>
            <a:pPr marL="342900" indent="-342900">
              <a:spcAft>
                <a:spcPts val="800"/>
              </a:spcAft>
              <a:buAutoNum type="arabicPeriod"/>
            </a:pPr>
            <a:endParaRPr lang="en-GB" sz="2000">
              <a:latin typeface="Montserrat"/>
            </a:endParaRPr>
          </a:p>
          <a:p>
            <a:pPr marL="342900" indent="-342900">
              <a:spcAft>
                <a:spcPts val="800"/>
              </a:spcAft>
              <a:buAutoNum type="arabicPeriod"/>
            </a:pPr>
            <a:r>
              <a:rPr lang="en-GB" sz="2000">
                <a:latin typeface="Montserrat"/>
              </a:rPr>
              <a:t>Start living your best GM life with everything Our Pass has to offer!</a:t>
            </a:r>
            <a:endParaRPr lang="en-GB"/>
          </a:p>
          <a:p>
            <a:pPr>
              <a:spcAft>
                <a:spcPts val="800"/>
              </a:spcAft>
            </a:pPr>
            <a:endParaRPr lang="en-GB" sz="1600" b="1">
              <a:solidFill>
                <a:srgbClr val="831FDB"/>
              </a:solidFill>
              <a:latin typeface="Montserrat" pitchFamily="2" charset="0"/>
            </a:endParaRPr>
          </a:p>
          <a:p>
            <a:pPr>
              <a:spcAft>
                <a:spcPts val="800"/>
              </a:spcAft>
            </a:pPr>
            <a:r>
              <a:rPr lang="en-GB" b="1">
                <a:solidFill>
                  <a:srgbClr val="831FDB"/>
                </a:solidFill>
                <a:latin typeface="Montserrat"/>
              </a:rPr>
              <a:t>w: ourpass.co.uk</a:t>
            </a:r>
          </a:p>
          <a:p>
            <a:pPr>
              <a:spcAft>
                <a:spcPts val="800"/>
              </a:spcAft>
            </a:pPr>
            <a:r>
              <a:rPr lang="en-GB" b="1">
                <a:solidFill>
                  <a:srgbClr val="831FDB"/>
                </a:solidFill>
                <a:latin typeface="Montserrat"/>
              </a:rPr>
              <a:t>e: opportunities@ourpass.info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7981A3-8EBF-6A86-2DDA-8F320DE56C2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7855"/>
          <a:stretch>
            <a:fillRect/>
          </a:stretch>
        </p:blipFill>
        <p:spPr>
          <a:xfrm>
            <a:off x="7761250" y="1351728"/>
            <a:ext cx="3975068" cy="4154543"/>
          </a:xfrm>
          <a:prstGeom prst="rect">
            <a:avLst/>
          </a:prstGeom>
        </p:spPr>
      </p:pic>
      <p:pic>
        <p:nvPicPr>
          <p:cNvPr id="9" name="Picture 8" descr="A purple square with white dots&#10;&#10;AI-generated content may be incorrect.">
            <a:extLst>
              <a:ext uri="{FF2B5EF4-FFF2-40B4-BE49-F238E27FC236}">
                <a16:creationId xmlns:a16="http://schemas.microsoft.com/office/drawing/2014/main" id="{F94734E1-578E-04AC-621E-860F0179E1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446055"/>
            <a:ext cx="12192000" cy="413583"/>
          </a:xfrm>
          <a:prstGeom prst="rect">
            <a:avLst/>
          </a:prstGeom>
        </p:spPr>
      </p:pic>
      <p:pic>
        <p:nvPicPr>
          <p:cNvPr id="12" name="Picture 11" descr="A purple letter on a black background&#10;&#10;AI-generated content may be incorrect.">
            <a:extLst>
              <a:ext uri="{FF2B5EF4-FFF2-40B4-BE49-F238E27FC236}">
                <a16:creationId xmlns:a16="http://schemas.microsoft.com/office/drawing/2014/main" id="{336DE003-803E-BDEC-2DBD-AC65BD6D7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4239" y="427653"/>
            <a:ext cx="2260259" cy="27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663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urple square with white dots&#10;&#10;AI-generated content may be incorrect.">
            <a:extLst>
              <a:ext uri="{FF2B5EF4-FFF2-40B4-BE49-F238E27FC236}">
                <a16:creationId xmlns:a16="http://schemas.microsoft.com/office/drawing/2014/main" id="{98B2AB41-DCB6-DC60-8272-513DDF3EBB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2675387" y="-2650718"/>
            <a:ext cx="6854251" cy="12211538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A2EA2ACE-EFAF-5FD0-D34F-59E46891E196}"/>
              </a:ext>
            </a:extLst>
          </p:cNvPr>
          <p:cNvGrpSpPr/>
          <p:nvPr/>
        </p:nvGrpSpPr>
        <p:grpSpPr>
          <a:xfrm>
            <a:off x="3079195" y="1686486"/>
            <a:ext cx="6096000" cy="2622431"/>
            <a:chOff x="3046318" y="3786994"/>
            <a:chExt cx="6096000" cy="2622431"/>
          </a:xfrm>
          <a:noFill/>
        </p:grpSpPr>
        <p:sp>
          <p:nvSpPr>
            <p:cNvPr id="3" name="Rectangle: Rounded Corners 1">
              <a:extLst>
                <a:ext uri="{FF2B5EF4-FFF2-40B4-BE49-F238E27FC236}">
                  <a16:creationId xmlns:a16="http://schemas.microsoft.com/office/drawing/2014/main" id="{FF28FC55-F843-0756-666E-631854B1E7BA}"/>
                </a:ext>
              </a:extLst>
            </p:cNvPr>
            <p:cNvSpPr/>
            <p:nvPr/>
          </p:nvSpPr>
          <p:spPr>
            <a:xfrm>
              <a:off x="3157096" y="3786994"/>
              <a:ext cx="5871576" cy="262243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4" name="Picture 3" descr="A black and white sign with white text&#10;&#10;Description automatically generated">
              <a:extLst>
                <a:ext uri="{FF2B5EF4-FFF2-40B4-BE49-F238E27FC236}">
                  <a16:creationId xmlns:a16="http://schemas.microsoft.com/office/drawing/2014/main" id="{ACDF292E-DDF5-878F-D359-DE964EC0A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6318" y="4225230"/>
              <a:ext cx="6096000" cy="1754587"/>
            </a:xfrm>
            <a:prstGeom prst="rect">
              <a:avLst/>
            </a:prstGeom>
            <a:grpFill/>
          </p:spPr>
        </p:pic>
      </p:grpSp>
      <p:pic>
        <p:nvPicPr>
          <p:cNvPr id="8" name="Picture 7" descr="A logo of a camera&#10;&#10;Description automatically generated">
            <a:extLst>
              <a:ext uri="{FF2B5EF4-FFF2-40B4-BE49-F238E27FC236}">
                <a16:creationId xmlns:a16="http://schemas.microsoft.com/office/drawing/2014/main" id="{8262D6EC-1139-FC45-C6A2-9AE00747F9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8723" y="4301543"/>
            <a:ext cx="3254076" cy="1067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40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635F666C60A340B7A028926859A447" ma:contentTypeVersion="16" ma:contentTypeDescription="Create a new document." ma:contentTypeScope="" ma:versionID="211037f04934168e00c0db9f3c571b75">
  <xsd:schema xmlns:xsd="http://www.w3.org/2001/XMLSchema" xmlns:xs="http://www.w3.org/2001/XMLSchema" xmlns:p="http://schemas.microsoft.com/office/2006/metadata/properties" xmlns:ns3="5fd749d6-b3f4-4a94-85e3-562e582ab2c7" xmlns:ns4="7ba103e8-aefb-46ff-aa9a-23fd11003a64" targetNamespace="http://schemas.microsoft.com/office/2006/metadata/properties" ma:root="true" ma:fieldsID="c0f710a325a4d53172f729f919e34b4c" ns3:_="" ns4:_="">
    <xsd:import namespace="5fd749d6-b3f4-4a94-85e3-562e582ab2c7"/>
    <xsd:import namespace="7ba103e8-aefb-46ff-aa9a-23fd11003a6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SearchPropertie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LengthInSeconds" minOccurs="0"/>
                <xsd:element ref="ns3:MediaServiceObjectDetectorVersions" minOccurs="0"/>
                <xsd:element ref="ns3:MediaServiceLocation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fd749d6-b3f4-4a94-85e3-562e582ab2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_activity" ma:index="13" nillable="true" ma:displayName="_activity" ma:hidden="true" ma:internalName="_activity">
      <xsd:simpleType>
        <xsd:restriction base="dms:Note"/>
      </xsd:simpleType>
    </xsd:element>
    <xsd:element name="MediaServiceSearchProperties" ma:index="1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a103e8-aefb-46ff-aa9a-23fd11003a6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5fd749d6-b3f4-4a94-85e3-562e582ab2c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777A782-AEAB-46DF-8A87-4F0B853ABD5A}">
  <ds:schemaRefs>
    <ds:schemaRef ds:uri="5fd749d6-b3f4-4a94-85e3-562e582ab2c7"/>
    <ds:schemaRef ds:uri="7ba103e8-aefb-46ff-aa9a-23fd11003a6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CCB6C0D-67BD-4535-BD13-CA7EB4C5E813}">
  <ds:schemaRefs>
    <ds:schemaRef ds:uri="5fd749d6-b3f4-4a94-85e3-562e582ab2c7"/>
    <ds:schemaRef ds:uri="7ba103e8-aefb-46ff-aa9a-23fd11003a6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F516767-E636-402B-AE8E-BE2D93A7C43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274</Words>
  <Application>Microsoft Office PowerPoint</Application>
  <PresentationFormat>Widescreen</PresentationFormat>
  <Paragraphs>38</Paragraphs>
  <Slides>6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Avenir Next LT Pro</vt:lpstr>
      <vt:lpstr>Calibri</vt:lpstr>
      <vt:lpstr>Calibri Light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Pass - Year 12 and 13 Assembly Slide Deck - 2025-26 v.1</dc:title>
  <dc:creator>Curry, Ed (Growth Company)</dc:creator>
  <cp:lastModifiedBy>Cook, Sarah (Growth Company)</cp:lastModifiedBy>
  <cp:revision>2</cp:revision>
  <dcterms:created xsi:type="dcterms:W3CDTF">2023-01-31T07:46:06Z</dcterms:created>
  <dcterms:modified xsi:type="dcterms:W3CDTF">2026-01-27T13:42:54Z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0x01010059635F666C60A340B7A028926859A447</vt:lpwstr>
  </property>
</Properties>
</file>