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3" r:id="rId2"/>
    <p:sldId id="277" r:id="rId3"/>
    <p:sldId id="27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800404-4677-BA1C-444C-7AB5CC7CA24C}" name="lewis.marsh@sharpfutures.org.uk" initials="le" userId="S::urn:spo:guest#lewis.marsh@sharpfutures.org.uk::" providerId="AD"/>
  <p188:author id="{F410726F-BAAB-FD52-C3F3-94FB8A4197FC}" name="morgan.busow@sharpfutures.org.uk" initials="mo" userId="S::urn:spo:guest#morgan.busow@sharpfutures.org.uk::" providerId="AD"/>
  <p188:author id="{96B4F773-1C05-B283-E7EB-8CFF4FBF4A2B}" name="Cook, Sarah (Growth Company)" initials="" userId="S::Sarah.Cook@ourpass.info::908fefd5-607f-4ce8-b06b-47b974d0fb48" providerId="AD"/>
  <p188:author id="{A30E6E88-4226-E8D2-6CA8-2026F8E410C3}" name="Curry, Ed (Growth Company)" initials="CE(C" userId="S::Ed.Curry@growthco.uk::d4523dec-1b2a-4bd0-ab25-e6affab31448" providerId="AD"/>
  <p188:author id="{E2FE7592-B3AA-1CD9-7086-FA5EFD1BFE7F}" name="Cook, Sarah (Growth Company)" initials="CC" userId="S::sarah.cook@ourpass.info::908fefd5-607f-4ce8-b06b-47b974d0fb48" providerId="AD"/>
  <p188:author id="{46B2D99B-22F2-D195-8D1F-BFA2964E0E4A}" name="Deakin, Chloe (Growth Company)" initials="DC(C" userId="S::Chloe.Deakin@growthco.uk::5610a697-1f4f-4b14-b70a-11a8b23060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02283"/>
    <a:srgbClr val="EAD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4C14EB-D96C-453F-A70E-51F2F133B1CF}" v="49" dt="2024-04-18T11:43:12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712" autoAdjust="0"/>
  </p:normalViewPr>
  <p:slideViewPr>
    <p:cSldViewPr snapToGrid="0">
      <p:cViewPr varScale="1">
        <p:scale>
          <a:sx n="69" d="100"/>
          <a:sy n="69" d="100"/>
        </p:scale>
        <p:origin x="21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3138B-C19F-4FCA-97D0-2D3361CC377C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7A005-74D6-4BDF-9E0F-8339CA250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Please deliver this presentation to your Year 11 students before they start study leave</a:t>
            </a:r>
          </a:p>
          <a:p>
            <a:endParaRPr lang="en-GB" dirty="0"/>
          </a:p>
          <a:p>
            <a:r>
              <a:rPr lang="en-GB" dirty="0"/>
              <a:t>The ‘Our Pass Applications 2024 - Schools Briefing Pack’ provides additional information and resources to enable you to inform your students about applying for Our Pass and support them with their applications.</a:t>
            </a:r>
          </a:p>
          <a:p>
            <a:endParaRPr lang="en-GB" dirty="0"/>
          </a:p>
          <a:p>
            <a:r>
              <a:rPr lang="en-GB" dirty="0"/>
              <a:t>Page 3 explains what Our Pass is, who’s eligible for Our Pass, and how they can apply.</a:t>
            </a:r>
          </a:p>
          <a:p>
            <a:endParaRPr lang="en-GB" dirty="0"/>
          </a:p>
          <a:p>
            <a:r>
              <a:rPr lang="en-GB" dirty="0"/>
              <a:t>Page 8 explains what your school can do to support your students with their applications.</a:t>
            </a:r>
          </a:p>
          <a:p>
            <a:endParaRPr lang="en-GB" dirty="0"/>
          </a:p>
          <a:p>
            <a:r>
              <a:rPr lang="en-GB" dirty="0"/>
              <a:t>You can download the Briefing Pack </a:t>
            </a:r>
            <a:r>
              <a:rPr lang="en-GB"/>
              <a:t>here: https://ourpass.co.uk/wp-content/uploads/2024/04/Our-Pass-Applications-2024-Schools-Briefing-Pack.pdf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7A005-74D6-4BDF-9E0F-8339CA2500B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009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Before showing this film, please check the hyperlink to our You Tube channel works and change the playback Quality setting to HD.</a:t>
            </a:r>
          </a:p>
          <a:p>
            <a:endParaRPr lang="en-GB"/>
          </a:p>
          <a:p>
            <a:r>
              <a:rPr lang="en-GB"/>
              <a:t>You can also switch on the Subtitles if this will be beneficial.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7A005-74D6-4BDF-9E0F-8339CA2500B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87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talk through the application timeline.</a:t>
            </a:r>
          </a:p>
          <a:p>
            <a:endParaRPr lang="en-GB"/>
          </a:p>
          <a:p>
            <a:r>
              <a:rPr lang="en-GB"/>
              <a:t>Highlight that by applying early any issues with a student's application can be addressed before the 9/08/24, to ensure they receive their card before the 1</a:t>
            </a:r>
            <a:r>
              <a:rPr lang="en-GB" baseline="30000"/>
              <a:t>st</a:t>
            </a:r>
            <a:r>
              <a:rPr lang="en-GB"/>
              <a:t> September.</a:t>
            </a:r>
          </a:p>
          <a:p>
            <a:endParaRPr lang="en-GB"/>
          </a:p>
          <a:p>
            <a:r>
              <a:rPr lang="en-GB"/>
              <a:t>Highlight how the school can support your students with their applications, providing they apply before the end of term.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7A005-74D6-4BDF-9E0F-8339CA2500B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51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A10E-CDC5-C5C2-37C9-FD56E6179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F0483B-811C-739E-A0CE-DD8DD68C8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3069B-625E-D71B-ED9F-A19123755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6A54-68BF-416F-80FC-191F302ABBC6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BE5ED-200B-0BA2-50E7-7B9CA26DA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15974-9B37-A4E7-A1D8-028B1E9A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3BE-8D72-4B1B-B0E3-4EB61C9CD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56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05539-7FC7-8CFF-E59B-59EEC4000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ECE1F-DB6B-BB75-104C-3644FA354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71FFD-F816-F420-5E91-98B24B96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6A54-68BF-416F-80FC-191F302ABBC6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3BBA3-C8DF-FAFF-B13B-18E3D7FA1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A3634-B4DD-706C-25B9-2EB62E029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3BE-8D72-4B1B-B0E3-4EB61C9CD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07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842A13-23FB-A895-5945-B822F47A34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B7087-B471-C8C7-AC55-45ECF073D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13414-E758-D833-B37B-8F62A3D5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6A54-68BF-416F-80FC-191F302ABBC6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D7168-A223-A38F-7229-C5DF3B3E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446E7-CCF5-BD0F-186F-9FBDB9D5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3BE-8D72-4B1B-B0E3-4EB61C9CD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80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C7E6-7211-A629-10FC-D4CE3C1D1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9DC52-5C84-E398-7C4E-77BA6E0F3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4BFED-068F-D9C3-7532-85AE6FE1A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6A54-68BF-416F-80FC-191F302ABBC6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AB884-FE09-571E-50F8-406D5C90E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F3D6D-F344-3640-0D61-6CABA37F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3BE-8D72-4B1B-B0E3-4EB61C9CD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74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40DD1-0AA7-D2B9-F817-5B4291CCD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80676-4CB6-B7CD-4962-49624045F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96A6C-AEF6-C435-522B-C4536BD02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6A54-68BF-416F-80FC-191F302ABBC6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E92C5-0883-B24C-01BB-AC740442E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25DF4-9098-06CC-7419-693EA514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3BE-8D72-4B1B-B0E3-4EB61C9CD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89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47CFF-14A0-11D7-BC1D-4D1EFB616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B0828-4D56-90D4-8FB5-F8D4E9964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1F598-ACFE-A4F3-C7B9-239FAFD3A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1B862-B0E1-0667-B0C5-0080EFD1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6A54-68BF-416F-80FC-191F302ABBC6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B4393-5E89-2490-952E-E69095A0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3DCAD-0BCE-203C-2915-0EA3A20C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3BE-8D72-4B1B-B0E3-4EB61C9CD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57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7927E-8334-6995-3349-C923C4B4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99660-ED8A-4932-5BB1-EAD6FA0CD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FB1B7-347B-1471-09E6-ECB1CB9ED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D6B9B-9712-FED6-A106-A457A0238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CBA21-0265-4CE2-21A8-BEC8D3369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0BBFB3-560C-B4C1-A82B-975B572B3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6A54-68BF-416F-80FC-191F302ABBC6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48358F-4C9E-99F6-85C2-D45ADD0DB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DE925B-BF32-6708-D741-EDB08DFA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3BE-8D72-4B1B-B0E3-4EB61C9CD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70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864A5-18D5-B5E4-47A2-F3C313374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C2997A-A815-173E-D289-02466EA85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6A54-68BF-416F-80FC-191F302ABBC6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E62772-C645-A8B8-0A0E-A4E62C22F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E9EB1C-1FC3-A196-051D-C0468B25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3BE-8D72-4B1B-B0E3-4EB61C9CD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58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8A3D7C-A766-AE43-B9D8-6B587917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6A54-68BF-416F-80FC-191F302ABBC6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886333-C687-8E99-FBFC-40B21ACB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10A8C-FC52-9BDE-C60D-E744D503D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3BE-8D72-4B1B-B0E3-4EB61C9CD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20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81D9-36FF-8FDF-CB8C-741D20FD5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7E90D-4FE1-8DCA-D751-D27F23C82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72BB1-0952-5681-B117-0A25419D7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B296D-9410-A95B-FC54-2898B74CA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6A54-68BF-416F-80FC-191F302ABBC6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92640-AB14-80ED-6BC4-87EF9307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2BC6A-07CD-731D-0A08-4C158054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3BE-8D72-4B1B-B0E3-4EB61C9CD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05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82799-73E8-8B49-A7B0-856770ADC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0C6A2D-5830-7A36-ED3F-5CE15654C9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C4C70-E823-6F93-2DCB-537FCDE1D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828F2-0D3B-2078-DD69-6E30CD61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6A54-68BF-416F-80FC-191F302ABBC6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33723-F187-B3B8-B825-A25C8D616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0ED30-4222-0DEF-D5E4-71622033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3BE-8D72-4B1B-B0E3-4EB61C9CD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63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A375D4-7308-19E4-55DC-BFD5BFC98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776B4-657F-2C3B-F139-F535068D8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64467-96FF-C1A9-3764-638BBBE99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26A54-68BF-416F-80FC-191F302ABBC6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9CA84-834C-3F47-9F51-2C65DF58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22980-B430-91FF-2D1B-A85C9AF62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B93BE-8D72-4B1B-B0E3-4EB61C9CD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68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o1QoK02SLc?feature=oembed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8ECF6-1BFC-62DA-1870-BB84BE38A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001C63-840A-270C-38E7-C3506570D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" y="2067"/>
            <a:ext cx="12185272" cy="6856991"/>
          </a:xfrm>
          <a:prstGeom prst="rect">
            <a:avLst/>
          </a:prstGeom>
        </p:spPr>
      </p:pic>
      <p:pic>
        <p:nvPicPr>
          <p:cNvPr id="8" name="Picture 7" descr="A logo of a camera&#10;&#10;Description automatically generated">
            <a:extLst>
              <a:ext uri="{FF2B5EF4-FFF2-40B4-BE49-F238E27FC236}">
                <a16:creationId xmlns:a16="http://schemas.microsoft.com/office/drawing/2014/main" id="{5204EE19-4B49-069A-6926-5D2DEE696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7924" y="5812920"/>
            <a:ext cx="3254076" cy="106711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FA1EC8-AB21-371F-4ABC-45185208420F}"/>
              </a:ext>
            </a:extLst>
          </p:cNvPr>
          <p:cNvSpPr/>
          <p:nvPr/>
        </p:nvSpPr>
        <p:spPr>
          <a:xfrm>
            <a:off x="3157096" y="3786994"/>
            <a:ext cx="5871576" cy="2622431"/>
          </a:xfrm>
          <a:custGeom>
            <a:avLst/>
            <a:gdLst>
              <a:gd name="connsiteX0" fmla="*/ 0 w 5860692"/>
              <a:gd name="connsiteY0" fmla="*/ 435643 h 2613804"/>
              <a:gd name="connsiteX1" fmla="*/ 435643 w 5860692"/>
              <a:gd name="connsiteY1" fmla="*/ 0 h 2613804"/>
              <a:gd name="connsiteX2" fmla="*/ 5425049 w 5860692"/>
              <a:gd name="connsiteY2" fmla="*/ 0 h 2613804"/>
              <a:gd name="connsiteX3" fmla="*/ 5860692 w 5860692"/>
              <a:gd name="connsiteY3" fmla="*/ 435643 h 2613804"/>
              <a:gd name="connsiteX4" fmla="*/ 5860692 w 5860692"/>
              <a:gd name="connsiteY4" fmla="*/ 2178161 h 2613804"/>
              <a:gd name="connsiteX5" fmla="*/ 5425049 w 5860692"/>
              <a:gd name="connsiteY5" fmla="*/ 2613804 h 2613804"/>
              <a:gd name="connsiteX6" fmla="*/ 435643 w 5860692"/>
              <a:gd name="connsiteY6" fmla="*/ 2613804 h 2613804"/>
              <a:gd name="connsiteX7" fmla="*/ 0 w 5860692"/>
              <a:gd name="connsiteY7" fmla="*/ 2178161 h 2613804"/>
              <a:gd name="connsiteX8" fmla="*/ 0 w 5860692"/>
              <a:gd name="connsiteY8" fmla="*/ 435643 h 2613804"/>
              <a:gd name="connsiteX0" fmla="*/ 441 w 5861133"/>
              <a:gd name="connsiteY0" fmla="*/ 444270 h 2622431"/>
              <a:gd name="connsiteX1" fmla="*/ 220423 w 5861133"/>
              <a:gd name="connsiteY1" fmla="*/ 0 h 2622431"/>
              <a:gd name="connsiteX2" fmla="*/ 5425490 w 5861133"/>
              <a:gd name="connsiteY2" fmla="*/ 8627 h 2622431"/>
              <a:gd name="connsiteX3" fmla="*/ 5861133 w 5861133"/>
              <a:gd name="connsiteY3" fmla="*/ 444270 h 2622431"/>
              <a:gd name="connsiteX4" fmla="*/ 5861133 w 5861133"/>
              <a:gd name="connsiteY4" fmla="*/ 2186788 h 2622431"/>
              <a:gd name="connsiteX5" fmla="*/ 5425490 w 5861133"/>
              <a:gd name="connsiteY5" fmla="*/ 2622431 h 2622431"/>
              <a:gd name="connsiteX6" fmla="*/ 436084 w 5861133"/>
              <a:gd name="connsiteY6" fmla="*/ 2622431 h 2622431"/>
              <a:gd name="connsiteX7" fmla="*/ 441 w 5861133"/>
              <a:gd name="connsiteY7" fmla="*/ 2186788 h 2622431"/>
              <a:gd name="connsiteX8" fmla="*/ 441 w 5861133"/>
              <a:gd name="connsiteY8" fmla="*/ 444270 h 2622431"/>
              <a:gd name="connsiteX0" fmla="*/ 5442 w 5866134"/>
              <a:gd name="connsiteY0" fmla="*/ 435644 h 2613805"/>
              <a:gd name="connsiteX1" fmla="*/ 190918 w 5866134"/>
              <a:gd name="connsiteY1" fmla="*/ 0 h 2613805"/>
              <a:gd name="connsiteX2" fmla="*/ 5430491 w 5866134"/>
              <a:gd name="connsiteY2" fmla="*/ 1 h 2613805"/>
              <a:gd name="connsiteX3" fmla="*/ 5866134 w 5866134"/>
              <a:gd name="connsiteY3" fmla="*/ 435644 h 2613805"/>
              <a:gd name="connsiteX4" fmla="*/ 5866134 w 5866134"/>
              <a:gd name="connsiteY4" fmla="*/ 2178162 h 2613805"/>
              <a:gd name="connsiteX5" fmla="*/ 5430491 w 5866134"/>
              <a:gd name="connsiteY5" fmla="*/ 2613805 h 2613805"/>
              <a:gd name="connsiteX6" fmla="*/ 441085 w 5866134"/>
              <a:gd name="connsiteY6" fmla="*/ 2613805 h 2613805"/>
              <a:gd name="connsiteX7" fmla="*/ 5442 w 5866134"/>
              <a:gd name="connsiteY7" fmla="*/ 2178162 h 2613805"/>
              <a:gd name="connsiteX8" fmla="*/ 5442 w 5866134"/>
              <a:gd name="connsiteY8" fmla="*/ 435644 h 2613805"/>
              <a:gd name="connsiteX0" fmla="*/ 5442 w 5867252"/>
              <a:gd name="connsiteY0" fmla="*/ 444270 h 2622431"/>
              <a:gd name="connsiteX1" fmla="*/ 190918 w 5867252"/>
              <a:gd name="connsiteY1" fmla="*/ 8626 h 2622431"/>
              <a:gd name="connsiteX2" fmla="*/ 5654778 w 5867252"/>
              <a:gd name="connsiteY2" fmla="*/ 0 h 2622431"/>
              <a:gd name="connsiteX3" fmla="*/ 5866134 w 5867252"/>
              <a:gd name="connsiteY3" fmla="*/ 444270 h 2622431"/>
              <a:gd name="connsiteX4" fmla="*/ 5866134 w 5867252"/>
              <a:gd name="connsiteY4" fmla="*/ 2186788 h 2622431"/>
              <a:gd name="connsiteX5" fmla="*/ 5430491 w 5867252"/>
              <a:gd name="connsiteY5" fmla="*/ 2622431 h 2622431"/>
              <a:gd name="connsiteX6" fmla="*/ 441085 w 5867252"/>
              <a:gd name="connsiteY6" fmla="*/ 2622431 h 2622431"/>
              <a:gd name="connsiteX7" fmla="*/ 5442 w 5867252"/>
              <a:gd name="connsiteY7" fmla="*/ 2186788 h 2622431"/>
              <a:gd name="connsiteX8" fmla="*/ 5442 w 5867252"/>
              <a:gd name="connsiteY8" fmla="*/ 444270 h 2622431"/>
              <a:gd name="connsiteX0" fmla="*/ 5442 w 5871576"/>
              <a:gd name="connsiteY0" fmla="*/ 444270 h 2622431"/>
              <a:gd name="connsiteX1" fmla="*/ 190918 w 5871576"/>
              <a:gd name="connsiteY1" fmla="*/ 8626 h 2622431"/>
              <a:gd name="connsiteX2" fmla="*/ 5654778 w 5871576"/>
              <a:gd name="connsiteY2" fmla="*/ 0 h 2622431"/>
              <a:gd name="connsiteX3" fmla="*/ 5866134 w 5871576"/>
              <a:gd name="connsiteY3" fmla="*/ 444270 h 2622431"/>
              <a:gd name="connsiteX4" fmla="*/ 5866134 w 5871576"/>
              <a:gd name="connsiteY4" fmla="*/ 2186788 h 2622431"/>
              <a:gd name="connsiteX5" fmla="*/ 5680657 w 5871576"/>
              <a:gd name="connsiteY5" fmla="*/ 2622431 h 2622431"/>
              <a:gd name="connsiteX6" fmla="*/ 441085 w 5871576"/>
              <a:gd name="connsiteY6" fmla="*/ 2622431 h 2622431"/>
              <a:gd name="connsiteX7" fmla="*/ 5442 w 5871576"/>
              <a:gd name="connsiteY7" fmla="*/ 2186788 h 2622431"/>
              <a:gd name="connsiteX8" fmla="*/ 5442 w 5871576"/>
              <a:gd name="connsiteY8" fmla="*/ 444270 h 2622431"/>
              <a:gd name="connsiteX0" fmla="*/ 5442 w 5871576"/>
              <a:gd name="connsiteY0" fmla="*/ 444270 h 2622431"/>
              <a:gd name="connsiteX1" fmla="*/ 190918 w 5871576"/>
              <a:gd name="connsiteY1" fmla="*/ 8626 h 2622431"/>
              <a:gd name="connsiteX2" fmla="*/ 5654778 w 5871576"/>
              <a:gd name="connsiteY2" fmla="*/ 0 h 2622431"/>
              <a:gd name="connsiteX3" fmla="*/ 5866134 w 5871576"/>
              <a:gd name="connsiteY3" fmla="*/ 444270 h 2622431"/>
              <a:gd name="connsiteX4" fmla="*/ 5866134 w 5871576"/>
              <a:gd name="connsiteY4" fmla="*/ 2186788 h 2622431"/>
              <a:gd name="connsiteX5" fmla="*/ 5680657 w 5871576"/>
              <a:gd name="connsiteY5" fmla="*/ 2622431 h 2622431"/>
              <a:gd name="connsiteX6" fmla="*/ 234051 w 5871576"/>
              <a:gd name="connsiteY6" fmla="*/ 2622431 h 2622431"/>
              <a:gd name="connsiteX7" fmla="*/ 5442 w 5871576"/>
              <a:gd name="connsiteY7" fmla="*/ 2186788 h 2622431"/>
              <a:gd name="connsiteX8" fmla="*/ 5442 w 5871576"/>
              <a:gd name="connsiteY8" fmla="*/ 444270 h 2622431"/>
              <a:gd name="connsiteX0" fmla="*/ 5442 w 5871576"/>
              <a:gd name="connsiteY0" fmla="*/ 444270 h 2622431"/>
              <a:gd name="connsiteX1" fmla="*/ 190918 w 5871576"/>
              <a:gd name="connsiteY1" fmla="*/ 8626 h 2622431"/>
              <a:gd name="connsiteX2" fmla="*/ 5663404 w 5871576"/>
              <a:gd name="connsiteY2" fmla="*/ 0 h 2622431"/>
              <a:gd name="connsiteX3" fmla="*/ 5866134 w 5871576"/>
              <a:gd name="connsiteY3" fmla="*/ 444270 h 2622431"/>
              <a:gd name="connsiteX4" fmla="*/ 5866134 w 5871576"/>
              <a:gd name="connsiteY4" fmla="*/ 2186788 h 2622431"/>
              <a:gd name="connsiteX5" fmla="*/ 5680657 w 5871576"/>
              <a:gd name="connsiteY5" fmla="*/ 2622431 h 2622431"/>
              <a:gd name="connsiteX6" fmla="*/ 234051 w 5871576"/>
              <a:gd name="connsiteY6" fmla="*/ 2622431 h 2622431"/>
              <a:gd name="connsiteX7" fmla="*/ 5442 w 5871576"/>
              <a:gd name="connsiteY7" fmla="*/ 2186788 h 2622431"/>
              <a:gd name="connsiteX8" fmla="*/ 5442 w 5871576"/>
              <a:gd name="connsiteY8" fmla="*/ 444270 h 2622431"/>
              <a:gd name="connsiteX0" fmla="*/ 5442 w 5871576"/>
              <a:gd name="connsiteY0" fmla="*/ 444270 h 2622431"/>
              <a:gd name="connsiteX1" fmla="*/ 190918 w 5871576"/>
              <a:gd name="connsiteY1" fmla="*/ 8626 h 2622431"/>
              <a:gd name="connsiteX2" fmla="*/ 5663404 w 5871576"/>
              <a:gd name="connsiteY2" fmla="*/ 0 h 2622431"/>
              <a:gd name="connsiteX3" fmla="*/ 5866134 w 5871576"/>
              <a:gd name="connsiteY3" fmla="*/ 444270 h 2622431"/>
              <a:gd name="connsiteX4" fmla="*/ 5866134 w 5871576"/>
              <a:gd name="connsiteY4" fmla="*/ 2186788 h 2622431"/>
              <a:gd name="connsiteX5" fmla="*/ 5680657 w 5871576"/>
              <a:gd name="connsiteY5" fmla="*/ 2622431 h 2622431"/>
              <a:gd name="connsiteX6" fmla="*/ 208172 w 5871576"/>
              <a:gd name="connsiteY6" fmla="*/ 2622431 h 2622431"/>
              <a:gd name="connsiteX7" fmla="*/ 5442 w 5871576"/>
              <a:gd name="connsiteY7" fmla="*/ 2186788 h 2622431"/>
              <a:gd name="connsiteX8" fmla="*/ 5442 w 5871576"/>
              <a:gd name="connsiteY8" fmla="*/ 444270 h 262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71576" h="2622431">
                <a:moveTo>
                  <a:pt x="5442" y="444270"/>
                </a:moveTo>
                <a:cubicBezTo>
                  <a:pt x="5442" y="203671"/>
                  <a:pt x="-49681" y="8626"/>
                  <a:pt x="190918" y="8626"/>
                </a:cubicBezTo>
                <a:lnTo>
                  <a:pt x="5663404" y="0"/>
                </a:lnTo>
                <a:cubicBezTo>
                  <a:pt x="5904003" y="0"/>
                  <a:pt x="5866134" y="203671"/>
                  <a:pt x="5866134" y="444270"/>
                </a:cubicBezTo>
                <a:lnTo>
                  <a:pt x="5866134" y="2186788"/>
                </a:lnTo>
                <a:cubicBezTo>
                  <a:pt x="5866134" y="2427387"/>
                  <a:pt x="5921256" y="2622431"/>
                  <a:pt x="5680657" y="2622431"/>
                </a:cubicBezTo>
                <a:lnTo>
                  <a:pt x="208172" y="2622431"/>
                </a:lnTo>
                <a:cubicBezTo>
                  <a:pt x="-32427" y="2622431"/>
                  <a:pt x="5442" y="2427387"/>
                  <a:pt x="5442" y="2186788"/>
                </a:cubicBezTo>
                <a:lnTo>
                  <a:pt x="5442" y="444270"/>
                </a:lnTo>
                <a:close/>
              </a:path>
            </a:pathLst>
          </a:custGeom>
          <a:solidFill>
            <a:srgbClr val="70228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493B8503-0EBE-34CD-9387-782959A4AE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6318" y="4225230"/>
            <a:ext cx="6096000" cy="1754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135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A76D8-1584-EB59-468C-BA88682BB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D517EB-40A1-2767-229D-B2109ED19FBA}"/>
              </a:ext>
            </a:extLst>
          </p:cNvPr>
          <p:cNvSpPr txBox="1"/>
          <p:nvPr/>
        </p:nvSpPr>
        <p:spPr>
          <a:xfrm>
            <a:off x="273270" y="210206"/>
            <a:ext cx="686325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rgbClr val="702283"/>
                </a:solidFill>
                <a:latin typeface="Avenir Next LT Pro"/>
                <a:ea typeface="MS Gothic"/>
              </a:rPr>
              <a:t>More than just a bus pass… </a:t>
            </a:r>
            <a:endParaRPr lang="en-GB" sz="3600" b="1">
              <a:solidFill>
                <a:srgbClr val="702283"/>
              </a:solidFill>
              <a:latin typeface="Avenir Next LT Pro" panose="020B0504020202020204" pitchFamily="34" charset="0"/>
              <a:ea typeface="MS Gothic" panose="020B0609070205080204" pitchFamily="49" charset="-128"/>
            </a:endParaRPr>
          </a:p>
        </p:txBody>
      </p:sp>
      <p:pic>
        <p:nvPicPr>
          <p:cNvPr id="7" name="Picture 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A9AC7B1C-4026-4342-01D3-EE85A3DE97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75" y="299395"/>
            <a:ext cx="2659149" cy="532500"/>
          </a:xfrm>
          <a:prstGeom prst="rect">
            <a:avLst/>
          </a:prstGeom>
        </p:spPr>
      </p:pic>
      <p:pic>
        <p:nvPicPr>
          <p:cNvPr id="3" name="Online Media 2" title="Our Pass: More than just a bus pass...">
            <a:hlinkClick r:id="" action="ppaction://media"/>
            <a:extLst>
              <a:ext uri="{FF2B5EF4-FFF2-40B4-BE49-F238E27FC236}">
                <a16:creationId xmlns:a16="http://schemas.microsoft.com/office/drawing/2014/main" id="{DCD846D7-38B4-A86A-5B2B-3D610CA27E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82044" y="1201442"/>
            <a:ext cx="8827913" cy="4979443"/>
          </a:xfrm>
          <a:prstGeom prst="rect">
            <a:avLst/>
          </a:prstGeom>
        </p:spPr>
      </p:pic>
      <p:pic>
        <p:nvPicPr>
          <p:cNvPr id="6" name="Picture 5" descr="A purple square with white dots&#10;&#10;Description automatically generated">
            <a:extLst>
              <a:ext uri="{FF2B5EF4-FFF2-40B4-BE49-F238E27FC236}">
                <a16:creationId xmlns:a16="http://schemas.microsoft.com/office/drawing/2014/main" id="{853A6FC1-9736-F8A1-525E-A7BD954F86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452249"/>
            <a:ext cx="12213771" cy="40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9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F4D7B-2024-69AF-3644-0F3FB4EEB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assport&#10;&#10;Description automatically generated">
            <a:extLst>
              <a:ext uri="{FF2B5EF4-FFF2-40B4-BE49-F238E27FC236}">
                <a16:creationId xmlns:a16="http://schemas.microsoft.com/office/drawing/2014/main" id="{AC37119F-E8F4-677A-B98A-C2FE3E140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4"/>
            <a:ext cx="12223695" cy="687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65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214</Words>
  <Application>Microsoft Office PowerPoint</Application>
  <PresentationFormat>Widescreen</PresentationFormat>
  <Paragraphs>21</Paragraphs>
  <Slides>3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Pass Applications 2023 - Briefing Pack</dc:title>
  <dc:creator/>
  <cp:lastModifiedBy>Curry, Ed (Growth Company)</cp:lastModifiedBy>
  <cp:revision>2</cp:revision>
  <dcterms:created xsi:type="dcterms:W3CDTF">2023-01-31T07:46:06Z</dcterms:created>
  <dcterms:modified xsi:type="dcterms:W3CDTF">2024-04-18T13:13:46Z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Theme:8</vt:lpwstr>
  </property>
  <property fmtid="{D5CDD505-2E9C-101B-9397-08002B2CF9AE}" pid="3" name="ClassificationContentMarkingHeaderText">
    <vt:lpwstr>Classified: Public</vt:lpwstr>
  </property>
</Properties>
</file>